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D5D105AAFB970C7DFF4C5C2E24C934AF26295977367B1B41F8E281FB54A1FB1C5381EB2336D112DF59B27C1090pED6G" TargetMode="External"/><Relationship Id="rId2" Type="http://schemas.openxmlformats.org/officeDocument/2006/relationships/hyperlink" Target="consultantplus://offline/ref=D5D105AAFB970C7DFF4C5C2E24C934AF2629597935781B41F8E281FB54A1FB1C5381EB2336D112DF59B27C1090pED6G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1039A5158D57BD845FC1D62ED1DB3991417DDFF5A0A2D418CB8D2B5DFC4F5FC5867F33C0CBB0FBD44783F376B1DA3AF9467CAE327770C968XDG0G" TargetMode="External"/><Relationship Id="rId2" Type="http://schemas.openxmlformats.org/officeDocument/2006/relationships/hyperlink" Target="consultantplus://offline/ref=1039A5158D57BD845FC1D62ED1DB3991417CDCFBA0A0D418CB8D2B5DFC4F5FC5947F6BCCCAB2E5D44696A527F4X8G6G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1039A5158D57BD845FC1D62ED1DB3991417CDBFDAEADD418CB8D2B5DFC4F5FC5867F33C0CBB0FBD54183F376B1DA3AF9467CAE327770C968XDG0G" TargetMode="External"/><Relationship Id="rId2" Type="http://schemas.openxmlformats.org/officeDocument/2006/relationships/hyperlink" Target="consultantplus://offline/ref=1039A5158D57BD845FC1D62ED1DB3991417CDCFBA0A0D418CB8D2B5DFC4F5FC5947F6BCCCAB2E5D44696A527F4X8G6G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1039A5158D57BD845FC1D62ED1DB3991417DD0FEA8ACD418CB8D2B5DFC4F5FC5947F6BCCCAB2E5D44696A527F4X8G6G" TargetMode="External"/><Relationship Id="rId2" Type="http://schemas.openxmlformats.org/officeDocument/2006/relationships/hyperlink" Target="consultantplus://offline/ref=1039A5158D57BD845FC1D62ED1DB3991417CDCFBA0A0D418CB8D2B5DFC4F5FC5947F6BCCCAB2E5D44696A527F4X8G6G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142D298B5EE3AE9413375B11402BC17FC84D1463F13761770E6DCF62627775FC3F628512AF452ED53E9E0DF0B9s4RCE" TargetMode="External"/><Relationship Id="rId2" Type="http://schemas.openxmlformats.org/officeDocument/2006/relationships/hyperlink" Target="consultantplus://offline/ref=1039A5158D57BD845FC1D62ED1DB3991417CDCFBA0A0D418CB8D2B5DFC4F5FC5947F6BCCCAB2E5D44696A527F4X8G6G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consultantplus://offline/ref=ECA919EED04B3DC696077C383E13E131A6E6FA664C089E6C202AFD881B501E8BF045BC6A6A09A0341428C3B552Z7a6J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43F6A7266432A8B391F65ECE3FACC6CFF4E925EF2A26E5E6F06DEBB92FCDEC84F2E0D75E41C78096D7401C403F47458674309C51D4139A1K1T4E" TargetMode="External"/><Relationship Id="rId2" Type="http://schemas.openxmlformats.org/officeDocument/2006/relationships/hyperlink" Target="consultantplus://offline/ref=1039A5158D57BD845FC1D62ED1DB3991417CDCFBA0A0D418CB8D2B5DFC4F5FC5947F6BCCCAB2E5D44696A527F4X8G6G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43F6A7266432A8B391F65ECE3FACC6CFF4E925EF1A36E5E6F06DEBB92FCDEC85D2E5579E51E66096D61579546KAT8E" TargetMode="External"/><Relationship Id="rId2" Type="http://schemas.openxmlformats.org/officeDocument/2006/relationships/hyperlink" Target="consultantplus://offline/ref=1039A5158D57BD845FC1D62ED1DB3991417CDCFBA0A0D418CB8D2B5DFC4F5FC5947F6BCCCAB2E5D44696A527F4X8G6G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BDA64F00FF051DBD7221E1097A5F0A10C02CD00F64EA6DCA617CC9C196D8FB3586A9A3AD82D94B2338DBD033AB3696E533EFC6FDEA6AECCB588uFY3E" TargetMode="External"/><Relationship Id="rId2" Type="http://schemas.openxmlformats.org/officeDocument/2006/relationships/hyperlink" Target="consultantplus://offline/ref=1039A5158D57BD845FC1D62ED1DB3991417CDCFBA0A0D418CB8D2B5DFC4F5FC5947F6BCCCAB2E5D44696A527F4X8G6G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F6B15EB7A1A18703485FC96869D0ABCEAD9DF90EEE5C9114F5ACD85555A813727178673BD0DB758F7A051535A7F7AE13F3B47113B199B9873Z4E" TargetMode="External"/><Relationship Id="rId2" Type="http://schemas.openxmlformats.org/officeDocument/2006/relationships/hyperlink" Target="consultantplus://offline/ref=1039A5158D57BD845FC1D62ED1DB3991417CDCFBA0A0D418CB8D2B5DFC4F5FC5947F6BCCCAB2E5D44696A527F4X8G6G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1039A5158D57BD845FC1D62ED1DB3991417FD1F4A1ACD418CB8D2B5DFC4F5FC5947F6BCCCAB2E5D44696A527F4X8G6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1039A5158D57BD845FC1D62ED1DB3991417FD1F4A1ACD418CB8D2B5DFC4F5FC5947F6BCCCAB2E5D44696A527F4X8G6G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1039A5158D57BD845FC1D62ED1DB3991417FD1F4A1ACD418CB8D2B5DFC4F5FC5947F6BCCCAB2E5D44696A527F4X8G6G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1039A5158D57BD845FC1D62ED1DB3991417DDBF9A0A5D418CB8D2B5DFC4F5FC5947F6BCCCAB2E5D44696A527F4X8G6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1039A5158D57BD845FC1D62ED1DB3991417CDAFDACADD418CB8D2B5DFC4F5FC5947F6BCCCAB2E5D44696A527F4X8G6G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1039A5158D57BD845FC1D62ED1DB3991417CDDFEA9A0D418CB8D2B5DFC4F5FC5947F6BCCCAB2E5D44696A527F4X8G6G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1039A5158D57BD845FC1D62ED1DB3991417CDCFBA0A0D418CB8D2B5DFC4F5FC5947F6BCCCAB2E5D44696A527F4X8G6G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1039A5158D57BD845FC1D62ED1DB3991417DDFF5A0A2D418CB8D2B5DFC4F5FC5867F33C0CBB0FBD44783F376B1DA3AF9467CAE327770C968XDG0G" TargetMode="External"/><Relationship Id="rId2" Type="http://schemas.openxmlformats.org/officeDocument/2006/relationships/hyperlink" Target="consultantplus://offline/ref=1039A5158D57BD845FC1D62ED1DB3991417CDCFBA0A0D418CB8D2B5DFC4F5FC5947F6BCCCAB2E5D44696A527F4X8G6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dirty="0">
                <a:hlinkClick r:id="rId2"/>
              </a:rPr>
              <a:t>Приказ</a:t>
            </a:r>
            <a:r>
              <a:rPr lang="ru-RU" dirty="0"/>
              <a:t> Минфина России от 06.06.2019 N 85н</a:t>
            </a:r>
            <a:br>
              <a:rPr lang="ru-RU" dirty="0"/>
            </a:br>
            <a:r>
              <a:rPr lang="ru-RU" dirty="0">
                <a:hlinkClick r:id="rId3"/>
              </a:rPr>
              <a:t>Приказ</a:t>
            </a:r>
            <a:r>
              <a:rPr lang="ru-RU" dirty="0"/>
              <a:t> Минфина России от 06.06.2019 N 86н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092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816424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hlinkClick r:id="rId2"/>
              </a:rPr>
              <a:t/>
            </a:r>
            <a:br>
              <a:rPr lang="ru-RU" dirty="0" smtClean="0">
                <a:hlinkClick r:id="rId2"/>
              </a:rPr>
            </a:br>
            <a:r>
              <a:rPr lang="ru-RU" dirty="0"/>
              <a:t>Федеральный </a:t>
            </a:r>
            <a:r>
              <a:rPr lang="ru-RU" dirty="0">
                <a:hlinkClick r:id="rId3"/>
              </a:rPr>
              <a:t>закон</a:t>
            </a:r>
            <a:r>
              <a:rPr lang="ru-RU" dirty="0"/>
              <a:t> от </a:t>
            </a:r>
            <a:r>
              <a:rPr lang="ru-RU" dirty="0" smtClean="0"/>
              <a:t>26.07.2019 </a:t>
            </a:r>
            <a:r>
              <a:rPr lang="ru-RU" dirty="0"/>
              <a:t>N </a:t>
            </a:r>
            <a:r>
              <a:rPr lang="ru-RU" dirty="0" smtClean="0"/>
              <a:t>210-ФЗ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087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816424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hlinkClick r:id="rId2"/>
              </a:rPr>
              <a:t/>
            </a:r>
            <a:br>
              <a:rPr lang="ru-RU" dirty="0" smtClean="0">
                <a:hlinkClick r:id="rId2"/>
              </a:rPr>
            </a:br>
            <a:r>
              <a:rPr lang="ru-RU" dirty="0">
                <a:hlinkClick r:id="rId3"/>
              </a:rPr>
              <a:t>Приказ</a:t>
            </a:r>
            <a:r>
              <a:rPr lang="ru-RU" dirty="0"/>
              <a:t> Минтруда России от 09.08.2019 N 561н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687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816424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hlinkClick r:id="rId2"/>
              </a:rPr>
              <a:t/>
            </a:r>
            <a:br>
              <a:rPr lang="ru-RU" dirty="0" smtClean="0">
                <a:hlinkClick r:id="rId2"/>
              </a:rPr>
            </a:br>
            <a:r>
              <a:rPr lang="ru-RU" dirty="0">
                <a:hlinkClick r:id="rId3"/>
              </a:rPr>
              <a:t>Приказ</a:t>
            </a:r>
            <a:r>
              <a:rPr lang="ru-RU" dirty="0"/>
              <a:t> Росстата от 15.07.2019 N 404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490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816424"/>
          </a:xfrm>
          <a:ln w="762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hlinkClick r:id="rId2"/>
              </a:rPr>
              <a:t/>
            </a:r>
            <a:br>
              <a:rPr lang="ru-RU" dirty="0" smtClean="0">
                <a:hlinkClick r:id="rId2"/>
              </a:rPr>
            </a:br>
            <a:r>
              <a:rPr lang="ru-RU" dirty="0">
                <a:hlinkClick r:id="rId3"/>
              </a:rPr>
              <a:t>Письмо</a:t>
            </a:r>
            <a:r>
              <a:rPr lang="ru-RU" dirty="0"/>
              <a:t> Минфина России от 20.09.2019 N </a:t>
            </a:r>
            <a:r>
              <a:rPr lang="ru-RU" dirty="0" smtClean="0"/>
              <a:t>02-05-10/72629, </a:t>
            </a:r>
            <a:r>
              <a:rPr lang="ru-RU" dirty="0">
                <a:hlinkClick r:id="rId4"/>
              </a:rPr>
              <a:t>Письмо</a:t>
            </a:r>
            <a:r>
              <a:rPr lang="ru-RU" dirty="0"/>
              <a:t> Минфина России от 20.09.2019 N 02-05-11/73095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5973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816424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hlinkClick r:id="rId2"/>
              </a:rPr>
              <a:t/>
            </a:r>
            <a:br>
              <a:rPr lang="ru-RU" dirty="0" smtClean="0">
                <a:hlinkClick r:id="rId2"/>
              </a:rPr>
            </a:br>
            <a:r>
              <a:rPr lang="ru-RU" dirty="0">
                <a:hlinkClick r:id="rId3"/>
              </a:rPr>
              <a:t>Письм</a:t>
            </a:r>
            <a:r>
              <a:rPr lang="ru-RU" dirty="0"/>
              <a:t>о Минфина России от 20.09.2019 N 02-08-10/72704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401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816424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hlinkClick r:id="rId2"/>
              </a:rPr>
              <a:t/>
            </a:r>
            <a:br>
              <a:rPr lang="ru-RU" dirty="0" smtClean="0">
                <a:hlinkClick r:id="rId2"/>
              </a:rPr>
            </a:br>
            <a:r>
              <a:rPr lang="ru-RU" dirty="0" smtClean="0"/>
              <a:t> </a:t>
            </a:r>
            <a:r>
              <a:rPr lang="ru-RU" dirty="0">
                <a:hlinkClick r:id="rId3"/>
              </a:rPr>
              <a:t>Письмо</a:t>
            </a:r>
            <a:r>
              <a:rPr lang="ru-RU" dirty="0"/>
              <a:t> Минфина России от 16.08.2019 N 02-06-10/62943.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6857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816424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hlinkClick r:id="rId2"/>
              </a:rPr>
              <a:t/>
            </a:r>
            <a:br>
              <a:rPr lang="ru-RU" dirty="0" smtClean="0">
                <a:hlinkClick r:id="rId2"/>
              </a:rPr>
            </a:br>
            <a:r>
              <a:rPr lang="ru-RU" dirty="0" smtClean="0"/>
              <a:t> </a:t>
            </a:r>
            <a:r>
              <a:rPr lang="ru-RU" dirty="0">
                <a:hlinkClick r:id="rId3"/>
              </a:rPr>
              <a:t>Письмо</a:t>
            </a:r>
            <a:r>
              <a:rPr lang="ru-RU" dirty="0"/>
              <a:t> Минтруда России от 30.08.2019 N 14-2/ООГ-6315</a:t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2944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816424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smtClean="0">
                <a:hlinkClick r:id="rId2"/>
              </a:rPr>
              <a:t/>
            </a:r>
            <a:br>
              <a:rPr lang="ru-RU" smtClean="0">
                <a:hlinkClick r:id="rId2"/>
              </a:rPr>
            </a:br>
            <a:r>
              <a:rPr lang="ru-RU" smtClean="0"/>
              <a:t> </a:t>
            </a:r>
            <a:r>
              <a:rPr lang="ru-RU">
                <a:hlinkClick r:id="rId3"/>
              </a:rPr>
              <a:t>Письмо</a:t>
            </a:r>
            <a:r>
              <a:rPr lang="ru-RU"/>
              <a:t> Минфина России от 12.09.2019 N 02-05-10/70992</a:t>
            </a:r>
            <a:r>
              <a:rPr lang="ru-RU"/>
              <a:t/>
            </a:r>
            <a:br>
              <a:rPr lang="ru-RU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685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816424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dirty="0">
                <a:hlinkClick r:id="rId2"/>
              </a:rPr>
              <a:t>Приказ</a:t>
            </a:r>
            <a:r>
              <a:rPr lang="ru-RU" dirty="0"/>
              <a:t> Минфина России от 31.08.2018 N 186н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693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816424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dirty="0">
                <a:hlinkClick r:id="rId2"/>
              </a:rPr>
              <a:t>Приказ</a:t>
            </a:r>
            <a:r>
              <a:rPr lang="ru-RU" dirty="0"/>
              <a:t> Минфина России от </a:t>
            </a:r>
            <a:r>
              <a:rPr lang="ru-RU" dirty="0" smtClean="0"/>
              <a:t>26.12.2018 </a:t>
            </a:r>
            <a:r>
              <a:rPr lang="ru-RU" dirty="0"/>
              <a:t>N </a:t>
            </a:r>
            <a:r>
              <a:rPr lang="ru-RU" dirty="0" smtClean="0"/>
              <a:t>287н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804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816424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dirty="0">
                <a:hlinkClick r:id="rId2"/>
              </a:rPr>
              <a:t>Приказ</a:t>
            </a:r>
            <a:r>
              <a:rPr lang="ru-RU" dirty="0"/>
              <a:t> Минфина России от </a:t>
            </a:r>
            <a:r>
              <a:rPr lang="ru-RU" dirty="0" smtClean="0"/>
              <a:t>26.12.2018 </a:t>
            </a:r>
            <a:r>
              <a:rPr lang="ru-RU" dirty="0"/>
              <a:t>N </a:t>
            </a:r>
            <a:r>
              <a:rPr lang="ru-RU" dirty="0" smtClean="0"/>
              <a:t>287н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1964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816424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dirty="0"/>
              <a:t>Федеральный </a:t>
            </a:r>
            <a:r>
              <a:rPr lang="ru-RU" dirty="0">
                <a:hlinkClick r:id="rId2"/>
              </a:rPr>
              <a:t>закон</a:t>
            </a:r>
            <a:r>
              <a:rPr lang="ru-RU" dirty="0"/>
              <a:t> от 15.04.2019 N 62-ФЗ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616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816424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dirty="0">
                <a:hlinkClick r:id="rId2"/>
              </a:rPr>
              <a:t>Постановление</a:t>
            </a:r>
            <a:r>
              <a:rPr lang="ru-RU" dirty="0"/>
              <a:t> Правительства РФ от 05.09.2019 N </a:t>
            </a:r>
            <a:r>
              <a:rPr lang="ru-RU" dirty="0" smtClean="0"/>
              <a:t>1163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8387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816424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dirty="0"/>
              <a:t>Федеральный </a:t>
            </a:r>
            <a:r>
              <a:rPr lang="ru-RU" dirty="0">
                <a:hlinkClick r:id="rId2"/>
              </a:rPr>
              <a:t>закон</a:t>
            </a:r>
            <a:r>
              <a:rPr lang="ru-RU" dirty="0"/>
              <a:t> от 29.09.2019 N </a:t>
            </a:r>
            <a:r>
              <a:rPr lang="ru-RU" dirty="0" smtClean="0"/>
              <a:t>325-ФЗ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5020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816424"/>
          </a:xfrm>
          <a:ln w="762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hlinkClick r:id="rId2"/>
              </a:rPr>
              <a:t/>
            </a:r>
            <a:br>
              <a:rPr lang="ru-RU" dirty="0" smtClean="0">
                <a:hlinkClick r:id="rId2"/>
              </a:rPr>
            </a:br>
            <a:r>
              <a:rPr lang="ru-RU" dirty="0" smtClean="0">
                <a:hlinkClick r:id="rId2"/>
              </a:rPr>
              <a:t/>
            </a:r>
            <a:br>
              <a:rPr lang="ru-RU" dirty="0" smtClean="0">
                <a:hlinkClick r:id="rId2"/>
              </a:rPr>
            </a:br>
            <a:r>
              <a:rPr lang="ru-RU" dirty="0">
                <a:hlinkClick r:id="rId2"/>
              </a:rPr>
              <a:t/>
            </a:r>
            <a:br>
              <a:rPr lang="ru-RU" dirty="0">
                <a:hlinkClick r:id="rId2"/>
              </a:rPr>
            </a:br>
            <a:r>
              <a:rPr lang="ru-RU" dirty="0" smtClean="0">
                <a:hlinkClick r:id="rId2"/>
              </a:rPr>
              <a:t>Прика</a:t>
            </a:r>
            <a:r>
              <a:rPr lang="ru-RU" dirty="0" smtClean="0">
                <a:solidFill>
                  <a:schemeClr val="accent1"/>
                </a:solidFill>
                <a:hlinkClick r:id="rId2"/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ы</a:t>
            </a:r>
            <a:r>
              <a:rPr lang="ru-RU" dirty="0" smtClean="0"/>
              <a:t>  </a:t>
            </a:r>
            <a:r>
              <a:rPr lang="ru-RU" dirty="0"/>
              <a:t>ФНС </a:t>
            </a:r>
            <a:r>
              <a:rPr lang="ru-RU" dirty="0" smtClean="0"/>
              <a:t>России: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от 23.09.2019 N ММВ-7-3/475</a:t>
            </a:r>
            <a:r>
              <a:rPr lang="ru-RU" dirty="0" smtClean="0"/>
              <a:t>@,     </a:t>
            </a:r>
            <a:r>
              <a:rPr lang="ru-RU" dirty="0"/>
              <a:t>от 18.09.2019 N ММВ-7-11/470@, </a:t>
            </a:r>
            <a:r>
              <a:rPr lang="ru-RU" dirty="0" smtClean="0"/>
              <a:t>    от </a:t>
            </a:r>
            <a:r>
              <a:rPr lang="ru-RU" dirty="0"/>
              <a:t>14.08.2019 N СА-7-21/405</a:t>
            </a:r>
            <a:r>
              <a:rPr lang="ru-RU" dirty="0" smtClean="0"/>
              <a:t>@,</a:t>
            </a:r>
            <a:br>
              <a:rPr lang="ru-RU" dirty="0" smtClean="0"/>
            </a:br>
            <a:r>
              <a:rPr lang="ru-RU" dirty="0"/>
              <a:t>от 26.11.2018 N ММВ-7-21/664</a:t>
            </a:r>
            <a:r>
              <a:rPr lang="ru-RU" dirty="0" smtClean="0"/>
              <a:t>@.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443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816424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hlinkClick r:id="rId2"/>
              </a:rPr>
              <a:t/>
            </a:r>
            <a:br>
              <a:rPr lang="ru-RU" dirty="0" smtClean="0">
                <a:hlinkClick r:id="rId2"/>
              </a:rPr>
            </a:br>
            <a:r>
              <a:rPr lang="ru-RU" dirty="0"/>
              <a:t>Федеральный </a:t>
            </a:r>
            <a:r>
              <a:rPr lang="ru-RU" dirty="0">
                <a:hlinkClick r:id="rId3"/>
              </a:rPr>
              <a:t>закон</a:t>
            </a:r>
            <a:r>
              <a:rPr lang="ru-RU" dirty="0"/>
              <a:t> от 17.06.2019 N 147-ФЗ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4757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47</Words>
  <Application>Microsoft Office PowerPoint</Application>
  <PresentationFormat>Экран 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Приказ Минфина России от 06.06.2019 N 85н Приказ Минфина России от 06.06.2019 N 86н</vt:lpstr>
      <vt:lpstr>Приказ Минфина России от 31.08.2018 N 186н </vt:lpstr>
      <vt:lpstr>Приказ Минфина России от 26.12.2018 N 287н </vt:lpstr>
      <vt:lpstr>Приказ Минфина России от 26.12.2018 N 287н </vt:lpstr>
      <vt:lpstr>Федеральный закон от 15.04.2019 N 62-ФЗ </vt:lpstr>
      <vt:lpstr>Постановление Правительства РФ от 05.09.2019 N 1163</vt:lpstr>
      <vt:lpstr>Федеральный закон от 29.09.2019 N 325-ФЗ</vt:lpstr>
      <vt:lpstr>   Приказы  ФНС России:  от 23.09.2019 N ММВ-7-3/475@,     от 18.09.2019 N ММВ-7-11/470@,     от 14.08.2019 N СА-7-21/405@, от 26.11.2018 N ММВ-7-21/664@.   </vt:lpstr>
      <vt:lpstr> Федеральный закон от 17.06.2019 N 147-ФЗ  </vt:lpstr>
      <vt:lpstr> Федеральный закон от 26.07.2019 N 210-ФЗ  </vt:lpstr>
      <vt:lpstr> Приказ Минтруда России от 09.08.2019 N 561н  </vt:lpstr>
      <vt:lpstr> Приказ Росстата от 15.07.2019 N 404 </vt:lpstr>
      <vt:lpstr> Письмо Минфина России от 20.09.2019 N 02-05-10/72629, Письмо Минфина России от 20.09.2019 N 02-05-11/73095 </vt:lpstr>
      <vt:lpstr> Письмо Минфина России от 20.09.2019 N 02-08-10/72704 </vt:lpstr>
      <vt:lpstr>  Письмо Минфина России от 16.08.2019 N 02-06-10/62943.  </vt:lpstr>
      <vt:lpstr>  Письмо Минтруда России от 30.08.2019 N 14-2/ООГ-6315   </vt:lpstr>
      <vt:lpstr>  Письмо Минфина России от 12.09.2019 N 02-05-10/70992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Приказ Минфина России от 06.06.2019 N 85н Приказ Минфина России от 06.06.2019 N 86н</dc:title>
  <dc:creator>Доржу Урана Данзы-Белековна</dc:creator>
  <cp:lastModifiedBy>Доржу Урана Данзы-Белековна</cp:lastModifiedBy>
  <cp:revision>7</cp:revision>
  <dcterms:created xsi:type="dcterms:W3CDTF">2019-11-20T07:59:49Z</dcterms:created>
  <dcterms:modified xsi:type="dcterms:W3CDTF">2019-11-20T10:55:24Z</dcterms:modified>
</cp:coreProperties>
</file>