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560840" cy="47525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/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ФСБУ от 30.12.2017 №275н 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«События после отчетной даты»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391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920880" cy="5616624"/>
          </a:xfrm>
          <a:noFill/>
          <a:ln w="76200"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700" b="1" dirty="0"/>
              <a:t>Существенность события </a:t>
            </a:r>
            <a:r>
              <a:rPr lang="ru-RU" sz="2700" dirty="0"/>
              <a:t>после отчетной даты субъект учета определяет самостоятельно исходя из общих требований к бухгалтерской отчетности.</a:t>
            </a:r>
            <a:br>
              <a:rPr lang="ru-RU" sz="2700" dirty="0"/>
            </a:br>
            <a:r>
              <a:rPr lang="ru-RU" sz="2800" dirty="0"/>
              <a:t> </a:t>
            </a:r>
            <a:r>
              <a:rPr lang="ru-RU" sz="2800" dirty="0" smtClean="0"/>
              <a:t>     Несвоевременное </a:t>
            </a:r>
            <a:r>
              <a:rPr lang="ru-RU" sz="2800" dirty="0"/>
              <a:t>поступление после отчетной даты первичных учетных документов, оформляющих факты хозяйственной жизни, произошедшие в отчетном периоде, информация о которых подлежит отражению в бухгалтерском учете и (или) раскрытию в бухгалтерской (финансовой) отчетности в отчетном периоде не является событием после отчетной даты.</a:t>
            </a:r>
            <a:br>
              <a:rPr lang="ru-RU" sz="2800" dirty="0"/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433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920880" cy="4968552"/>
          </a:xfrm>
          <a:noFill/>
          <a:ln w="76200"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dirty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 </a:t>
            </a:r>
            <a:r>
              <a:rPr lang="ru-RU" sz="2800" dirty="0" smtClean="0"/>
              <a:t>     Факты </a:t>
            </a:r>
            <a:r>
              <a:rPr lang="ru-RU" sz="2800" dirty="0"/>
              <a:t>хозяйственной жизни, которые возникли в период между отчетной датой и датой подписания (принятия) бухгалтерской (финансовой) отчетности, делятся на </a:t>
            </a:r>
            <a:r>
              <a:rPr lang="ru-RU" sz="2800" b="1" dirty="0"/>
              <a:t>события, подтверждающие условия </a:t>
            </a:r>
            <a:r>
              <a:rPr lang="ru-RU" sz="2800" dirty="0"/>
              <a:t>деятельности субъекта отчетности, и </a:t>
            </a:r>
            <a:r>
              <a:rPr lang="ru-RU" sz="2800" b="1" dirty="0"/>
              <a:t>события, указывающие (свидетельствующие) об условиях </a:t>
            </a:r>
            <a:r>
              <a:rPr lang="ru-RU" sz="2800" dirty="0"/>
              <a:t>деятельности субъекта отчетности.</a:t>
            </a:r>
            <a:br>
              <a:rPr lang="ru-RU" sz="2800" dirty="0"/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767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7920880" cy="3600400"/>
          </a:xfrm>
          <a:noFill/>
          <a:ln w="76200"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dirty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 </a:t>
            </a:r>
            <a:r>
              <a:rPr lang="ru-RU" sz="2800" dirty="0" smtClean="0"/>
              <a:t>     </a:t>
            </a:r>
            <a:r>
              <a:rPr lang="ru-RU" sz="2800" dirty="0"/>
              <a:t>Порядок признания в бухгалтерском учете и раскрытия в бухгалтерской (финансовой) отчетности событий после отчетной даты устанавливается субъектом учета в рамках формирования своей учетной политики.</a:t>
            </a:r>
            <a:br>
              <a:rPr lang="ru-RU" sz="2800" dirty="0"/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413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7920880" cy="3600400"/>
          </a:xfrm>
          <a:noFill/>
          <a:ln w="76200"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dirty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 </a:t>
            </a:r>
            <a:r>
              <a:rPr lang="ru-RU" sz="2800" dirty="0" smtClean="0"/>
              <a:t>     </a:t>
            </a:r>
            <a:r>
              <a:rPr lang="ru-RU" sz="2800" dirty="0"/>
              <a:t>В Пояснительной записке к бухгалтерской (финансовой) отчетности отражается информация об условиях хозяйственной деятельности на отчетную дату с учетом событий после отчетной даты по результатам отражения, которых сформированы показатели бухгалтерской (финансовой) отчетности.</a:t>
            </a:r>
            <a:br>
              <a:rPr lang="ru-RU" sz="2800" dirty="0"/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1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560840" cy="47525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>Методические указания доведен письмом Минфина России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31.07.2018 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№02-06-07/55005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043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560840" cy="4896544"/>
          </a:xfrm>
          <a:noFill/>
          <a:ln w="76200"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      Стандарт </a:t>
            </a:r>
            <a:r>
              <a:rPr lang="ru-RU" sz="2400" dirty="0"/>
              <a:t>дает определение события после отчетной </a:t>
            </a:r>
            <a:r>
              <a:rPr lang="ru-RU" sz="2400" dirty="0" smtClean="0"/>
              <a:t>даты.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Стандарт </a:t>
            </a:r>
            <a:r>
              <a:rPr lang="ru-RU" sz="2400" dirty="0"/>
              <a:t>устанавливает:</a:t>
            </a:r>
            <a:br>
              <a:rPr lang="ru-RU" sz="2400" dirty="0"/>
            </a:br>
            <a:r>
              <a:rPr lang="ru-RU" sz="2400" dirty="0" smtClean="0"/>
              <a:t>-классификацию </a:t>
            </a:r>
            <a:r>
              <a:rPr lang="ru-RU" sz="2400" dirty="0"/>
              <a:t>фактов хозяйственной жизни, которые относятся к событиям после отчетной даты;</a:t>
            </a:r>
            <a:br>
              <a:rPr lang="ru-RU" sz="2400" dirty="0"/>
            </a:br>
            <a:r>
              <a:rPr lang="ru-RU" sz="2400" dirty="0" smtClean="0"/>
              <a:t>-правила </a:t>
            </a:r>
            <a:r>
              <a:rPr lang="ru-RU" sz="2400" dirty="0"/>
              <a:t>отражения в бухгалтерском учете указанных фактов хозяйственной жизни;</a:t>
            </a:r>
            <a:br>
              <a:rPr lang="ru-RU" sz="2400" dirty="0"/>
            </a:br>
            <a:r>
              <a:rPr lang="ru-RU" sz="2400" dirty="0" smtClean="0"/>
              <a:t>-правила </a:t>
            </a:r>
            <a:r>
              <a:rPr lang="ru-RU" sz="2400" dirty="0"/>
              <a:t>раскрытия информации о событиях после отчетной даты при составлении и представлении бухгалтерской (финансовой) отчетности.</a:t>
            </a:r>
            <a:br>
              <a:rPr lang="ru-RU" sz="2400" dirty="0"/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077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560840" cy="4752528"/>
          </a:xfrm>
          <a:noFill/>
          <a:ln w="76200"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/>
              <a:t>Для того чтобы определить, какие события подпадают под определение события после отчетной даты, необходимо установить как отчетную дату, так и дату подписания (принятия) бухгалтерской (финансовой) отчетности.</a:t>
            </a:r>
            <a:br>
              <a:rPr lang="ru-RU" sz="2800" dirty="0"/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518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560840" cy="4752528"/>
          </a:xfrm>
          <a:noFill/>
          <a:ln w="76200"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/>
              <a:t>О</a:t>
            </a:r>
            <a:r>
              <a:rPr lang="ru-RU" sz="2200" b="1" dirty="0" smtClean="0"/>
              <a:t>тчетная дата </a:t>
            </a:r>
            <a:r>
              <a:rPr lang="ru-RU" sz="2200" dirty="0" smtClean="0"/>
              <a:t>устанавливается нормативными правовыми актами, регулирующими единую методологию бюджетной отчетности, принятых в соответствии с бюджетным законодательством российской федерации (инструкции №191н и №33н).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61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560840" cy="4752528"/>
          </a:xfrm>
          <a:noFill/>
          <a:ln w="76200"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/>
              <a:t>Дата </a:t>
            </a:r>
            <a:r>
              <a:rPr lang="ru-RU" sz="2400" b="1" dirty="0"/>
              <a:t>подписания </a:t>
            </a:r>
            <a:r>
              <a:rPr lang="ru-RU" sz="2400" dirty="0"/>
              <a:t>бухгалтерской (финансовой) отчетности - </a:t>
            </a:r>
            <a:r>
              <a:rPr lang="ru-RU" sz="2400" b="1" i="1" dirty="0"/>
              <a:t>дата подписания </a:t>
            </a:r>
            <a:r>
              <a:rPr lang="ru-RU" sz="2400" dirty="0"/>
              <a:t>субъектом отчетности, либо субъектом отчетности и централизованной бухгалтерией </a:t>
            </a:r>
            <a:r>
              <a:rPr lang="ru-RU" sz="2400" b="1" i="1" dirty="0"/>
              <a:t>всей совокупности бухгалтерских отчетов и пояснений к ним</a:t>
            </a:r>
            <a:r>
              <a:rPr lang="ru-RU" sz="2400" dirty="0"/>
              <a:t>, формируемых субъектом отчетности в соответствии с нормативными правовыми актами, регулирующими ведение бухгалтерского учета и составление бухгалтерской (финансовой) отчетности.</a:t>
            </a:r>
            <a:br>
              <a:rPr lang="ru-RU" sz="2400" dirty="0"/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437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560840" cy="4896544"/>
          </a:xfrm>
          <a:noFill/>
          <a:ln w="76200"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/>
              <a:t>Дата принятия </a:t>
            </a:r>
            <a:r>
              <a:rPr lang="ru-RU" sz="2700" dirty="0"/>
              <a:t>бухгалтерской (финансовой) отчетности - дата подписания субъектом консолидированной отчетности Уведомления о принятии отчетности (дата направления по каналам связи Уведомления о принятии отчетности в форме электронного документа), сформированного по результатам проведения им камеральной проверки полного комплекта бухгалтерской (финансовой) отчетности, представленного субъектом отчетности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697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560840" cy="4896544"/>
          </a:xfrm>
          <a:noFill/>
          <a:ln w="76200"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/>
              <a:t>Событие после отчетной даты </a:t>
            </a:r>
            <a:r>
              <a:rPr lang="ru-RU" sz="2400" dirty="0"/>
              <a:t>- событие, которое имело место в период между отчетной датой и датой подписания и (или) принятия бухгалтерской (финансовой) отчетности с учетом существенности фактов хозяйственной жизни, которые оказали или могут оказать влияние на финансовое состояние, движение денежных средств или результаты деятельности учреждения (далее - событие после отчетной даты).</a:t>
            </a:r>
            <a:br>
              <a:rPr lang="ru-RU" sz="2400" dirty="0"/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933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920880" cy="5616624"/>
          </a:xfrm>
          <a:noFill/>
          <a:ln w="76200"/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dirty="0" smtClean="0"/>
              <a:t>Например</a:t>
            </a:r>
            <a:r>
              <a:rPr lang="ru-RU" sz="2400" dirty="0"/>
              <a:t>, к таким событиям относятся:</a:t>
            </a:r>
            <a:br>
              <a:rPr lang="ru-RU" sz="2400" dirty="0"/>
            </a:br>
            <a:r>
              <a:rPr lang="ru-RU" sz="2400" dirty="0"/>
              <a:t>- </a:t>
            </a:r>
            <a:r>
              <a:rPr lang="ru-RU" sz="2400" b="1" i="1" dirty="0"/>
              <a:t>изменение кадастровой оценки </a:t>
            </a:r>
            <a:r>
              <a:rPr lang="ru-RU" sz="2400" dirty="0"/>
              <a:t>земли после отчетной даты;</a:t>
            </a:r>
            <a:br>
              <a:rPr lang="ru-RU" sz="2400" dirty="0"/>
            </a:br>
            <a:r>
              <a:rPr lang="ru-RU" sz="2400" dirty="0"/>
              <a:t>- </a:t>
            </a:r>
            <a:r>
              <a:rPr lang="ru-RU" sz="2400" b="1" i="1" dirty="0"/>
              <a:t>завершение после отчетной даты судебного процесса</a:t>
            </a:r>
            <a:r>
              <a:rPr lang="ru-RU" sz="2400" dirty="0"/>
              <a:t>, которым подтверждается наличие на отчетную дату актива или обязательства;</a:t>
            </a:r>
            <a:br>
              <a:rPr lang="ru-RU" sz="2400" dirty="0"/>
            </a:br>
            <a:r>
              <a:rPr lang="ru-RU" sz="2400" dirty="0"/>
              <a:t>- </a:t>
            </a:r>
            <a:r>
              <a:rPr lang="ru-RU" sz="2400" b="1" i="1" dirty="0"/>
              <a:t>ошибка, обнаруженная после отчетной </a:t>
            </a:r>
            <a:r>
              <a:rPr lang="ru-RU" sz="2400" dirty="0"/>
              <a:t>даты (с учетом условий принятия отчетности);</a:t>
            </a:r>
            <a:br>
              <a:rPr lang="ru-RU" sz="2400" dirty="0"/>
            </a:br>
            <a:r>
              <a:rPr lang="ru-RU" sz="2400" dirty="0"/>
              <a:t>- существенное поступление или выбытие активов, в том числе по результатам инвентаризации, проведенной в целях составления годовой бухгалтерской (финансовой) отчетности, но отраженным в протоколах, актах, </a:t>
            </a:r>
            <a:r>
              <a:rPr lang="ru-RU" sz="2400" b="1" i="1" dirty="0"/>
              <a:t>подписанных комиссией по инвентаризации и ответственными лицами после отчетной даты</a:t>
            </a:r>
            <a:r>
              <a:rPr lang="ru-RU" sz="2400" dirty="0"/>
              <a:t>;</a:t>
            </a:r>
            <a:br>
              <a:rPr lang="ru-RU" sz="2400" dirty="0"/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672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37</Words>
  <Application>Microsoft Office PowerPoint</Application>
  <PresentationFormat>Экран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       ФСБУ от 30.12.2017 №275н   «События после отчетной даты» </vt:lpstr>
      <vt:lpstr>       Методические указания доведен письмом Минфина России  от 31.07.2018  №02-06-07/55005 </vt:lpstr>
      <vt:lpstr>          Стандарт дает определение события после отчетной даты.        Стандарт устанавливает: -классификацию фактов хозяйственной жизни, которые относятся к событиям после отчетной даты; -правила отражения в бухгалтерском учете указанных фактов хозяйственной жизни; -правила раскрытия информации о событиях после отчетной даты при составлении и представлении бухгалтерской (финансовой) отчетности. </vt:lpstr>
      <vt:lpstr>       Для того чтобы определить, какие события подпадают под определение события после отчетной даты, необходимо установить как отчетную дату, так и дату подписания (принятия) бухгалтерской (финансовой) отчетности. </vt:lpstr>
      <vt:lpstr>       Отчетная дата устанавливается нормативными правовыми актами, регулирующими единую методологию бюджетной отчетности, принятых в соответствии с бюджетным законодательством российской федерации (инструкции №191н и №33н). </vt:lpstr>
      <vt:lpstr>     Дата подписания бухгалтерской (финансовой) отчетности - дата подписания субъектом отчетности, либо субъектом отчетности и централизованной бухгалтерией всей совокупности бухгалтерских отчетов и пояснений к ним, формируемых субъектом отчетности в соответствии с нормативными правовыми актами, регулирующими ведение бухгалтерского учета и составление бухгалтерской (финансовой) отчетности. </vt:lpstr>
      <vt:lpstr>     Дата принятия бухгалтерской (финансовой) отчетности - дата подписания субъектом консолидированной отчетности Уведомления о принятии отчетности (дата направления по каналам связи Уведомления о принятии отчетности в форме электронного документа), сформированного по результатам проведения им камеральной проверки полного комплекта бухгалтерской (финансовой) отчетности, представленного субъектом отчетности.  </vt:lpstr>
      <vt:lpstr>     Событие после отчетной даты - событие, которое имело место в период между отчетной датой и датой подписания и (или) принятия бухгалтерской (финансовой) отчетности с учетом существенности фактов хозяйственной жизни, которые оказали или могут оказать влияние на финансовое состояние, движение денежных средств или результаты деятельности учреждения (далее - событие после отчетной даты). </vt:lpstr>
      <vt:lpstr>       Например, к таким событиям относятся: - изменение кадастровой оценки земли после отчетной даты; - завершение после отчетной даты судебного процесса, которым подтверждается наличие на отчетную дату актива или обязательства; - ошибка, обнаруженная после отчетной даты (с учетом условий принятия отчетности); - существенное поступление или выбытие активов, в том числе по результатам инвентаризации, проведенной в целях составления годовой бухгалтерской (финансовой) отчетности, но отраженным в протоколах, актах, подписанных комиссией по инвентаризации и ответственными лицами после отчетной даты; </vt:lpstr>
      <vt:lpstr>       Существенность события после отчетной даты субъект учета определяет самостоятельно исходя из общих требований к бухгалтерской отчетности.       Несвоевременное поступление после отчетной даты первичных учетных документов, оформляющих факты хозяйственной жизни, произошедшие в отчетном периоде, информация о которых подлежит отражению в бухгалтерском учете и (или) раскрытию в бухгалтерской (финансовой) отчетности в отчетном периоде не является событием после отчетной даты. </vt:lpstr>
      <vt:lpstr>               Факты хозяйственной жизни, которые возникли в период между отчетной датой и датой подписания (принятия) бухгалтерской (финансовой) отчетности, делятся на события, подтверждающие условия деятельности субъекта отчетности, и события, указывающие (свидетельствующие) об условиях деятельности субъекта отчетности. </vt:lpstr>
      <vt:lpstr>               Порядок признания в бухгалтерском учете и раскрытия в бухгалтерской (финансовой) отчетности событий после отчетной даты устанавливается субъектом учета в рамках формирования своей учетной политики. </vt:lpstr>
      <vt:lpstr>               В Пояснительной записке к бухгалтерской (финансовой) отчетности отражается информация об условиях хозяйственной деятельности на отчетную дату с учетом событий после отчетной даты по результатам отражения, которых сформированы показатели бухгалтерской (финансовой) отчетности.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ФСБУ от 30.12.2017 №275н   «События после отчетной даты» </dc:title>
  <dc:creator>Хомушку Урана Данзы-Белековна</dc:creator>
  <cp:lastModifiedBy>Хомушку Урана Данзы-Белековна</cp:lastModifiedBy>
  <cp:revision>7</cp:revision>
  <cp:lastPrinted>2018-11-20T09:10:03Z</cp:lastPrinted>
  <dcterms:created xsi:type="dcterms:W3CDTF">2018-11-19T05:53:03Z</dcterms:created>
  <dcterms:modified xsi:type="dcterms:W3CDTF">2018-11-20T09:10:17Z</dcterms:modified>
</cp:coreProperties>
</file>