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65" r:id="rId4"/>
    <p:sldId id="368" r:id="rId5"/>
    <p:sldId id="375" r:id="rId6"/>
    <p:sldId id="367" r:id="rId7"/>
    <p:sldId id="369" r:id="rId8"/>
    <p:sldId id="380" r:id="rId9"/>
    <p:sldId id="379" r:id="rId10"/>
    <p:sldId id="378" r:id="rId11"/>
    <p:sldId id="366" r:id="rId12"/>
    <p:sldId id="377" r:id="rId13"/>
    <p:sldId id="381" r:id="rId14"/>
    <p:sldId id="376" r:id="rId15"/>
    <p:sldId id="385" r:id="rId16"/>
    <p:sldId id="384" r:id="rId17"/>
    <p:sldId id="383" r:id="rId18"/>
    <p:sldId id="387" r:id="rId19"/>
    <p:sldId id="386" r:id="rId20"/>
    <p:sldId id="382" r:id="rId21"/>
    <p:sldId id="389" r:id="rId22"/>
    <p:sldId id="390" r:id="rId23"/>
    <p:sldId id="341" r:id="rId24"/>
    <p:sldId id="388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964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A7AD6-2771-4D3D-8F6A-5EAE59ADAC2F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B446FD-9A63-4C0A-A1EB-A2A2D3049E89}">
      <dgm:prSet phldrT="[Текст]" custT="1"/>
      <dgm:spPr/>
      <dgm:t>
        <a:bodyPr/>
        <a:lstStyle/>
        <a:p>
          <a:r>
            <a:rPr lang="ru-RU" sz="2800" b="1" baseline="0" dirty="0">
              <a:latin typeface="Times New Roman" pitchFamily="18" charset="0"/>
              <a:cs typeface="Times New Roman" pitchFamily="18" charset="0"/>
            </a:rPr>
            <a:t>Организационные вопросы представления бюджетной (бухгалтерской) отчетности</a:t>
          </a:r>
        </a:p>
      </dgm:t>
    </dgm:pt>
    <dgm:pt modelId="{9A245CDD-2747-4E7B-825E-9D294AEDBC92}" type="parTrans" cxnId="{30B51D2B-6986-40B4-8962-1046460C28EA}">
      <dgm:prSet/>
      <dgm:spPr/>
      <dgm:t>
        <a:bodyPr/>
        <a:lstStyle/>
        <a:p>
          <a:endParaRPr lang="ru-RU"/>
        </a:p>
      </dgm:t>
    </dgm:pt>
    <dgm:pt modelId="{AE1E8FD0-265F-4AFE-B36A-45C670330F8B}" type="sibTrans" cxnId="{30B51D2B-6986-40B4-8962-1046460C28EA}">
      <dgm:prSet/>
      <dgm:spPr/>
      <dgm:t>
        <a:bodyPr/>
        <a:lstStyle/>
        <a:p>
          <a:endParaRPr lang="ru-RU"/>
        </a:p>
      </dgm:t>
    </dgm:pt>
    <dgm:pt modelId="{CFAB2745-8198-4408-90BE-1EB7B0FFDA25}">
      <dgm:prSet phldrT="[Текст]" custT="1"/>
      <dgm:spPr/>
      <dgm:t>
        <a:bodyPr/>
        <a:lstStyle/>
        <a:p>
          <a:r>
            <a:rPr lang="ru-RU" sz="2800" b="1" baseline="0" dirty="0">
              <a:latin typeface="Times New Roman" pitchFamily="18" charset="0"/>
              <a:cs typeface="Times New Roman" pitchFamily="18" charset="0"/>
            </a:rPr>
            <a:t>Формирование показателей отдельных форм отчетности</a:t>
          </a:r>
        </a:p>
      </dgm:t>
    </dgm:pt>
    <dgm:pt modelId="{CE9AEC10-9BAB-459C-88E0-D0347216A4B1}" type="parTrans" cxnId="{D4B9F854-1CF5-4212-B5D6-0372D3E0DA20}">
      <dgm:prSet/>
      <dgm:spPr/>
      <dgm:t>
        <a:bodyPr/>
        <a:lstStyle/>
        <a:p>
          <a:endParaRPr lang="ru-RU"/>
        </a:p>
      </dgm:t>
    </dgm:pt>
    <dgm:pt modelId="{2D3A1D13-9077-400F-BC75-8461CB84BC39}" type="sibTrans" cxnId="{D4B9F854-1CF5-4212-B5D6-0372D3E0DA20}">
      <dgm:prSet/>
      <dgm:spPr/>
      <dgm:t>
        <a:bodyPr/>
        <a:lstStyle/>
        <a:p>
          <a:endParaRPr lang="ru-RU"/>
        </a:p>
      </dgm:t>
    </dgm:pt>
    <dgm:pt modelId="{C6B8EE8A-2BB4-40CA-8E2A-DFFDC8D93CF1}" type="pres">
      <dgm:prSet presAssocID="{34EA7AD6-2771-4D3D-8F6A-5EAE59ADAC2F}" presName="Name0" presStyleCnt="0">
        <dgm:presLayoutVars>
          <dgm:chMax val="7"/>
          <dgm:chPref val="7"/>
          <dgm:dir/>
        </dgm:presLayoutVars>
      </dgm:prSet>
      <dgm:spPr/>
    </dgm:pt>
    <dgm:pt modelId="{FC0F955C-91D8-4CF6-BFE5-9A452DFE66AB}" type="pres">
      <dgm:prSet presAssocID="{34EA7AD6-2771-4D3D-8F6A-5EAE59ADAC2F}" presName="Name1" presStyleCnt="0"/>
      <dgm:spPr/>
    </dgm:pt>
    <dgm:pt modelId="{C4E85584-12D0-42A5-A817-6EBA8AFFBAD3}" type="pres">
      <dgm:prSet presAssocID="{34EA7AD6-2771-4D3D-8F6A-5EAE59ADAC2F}" presName="cycle" presStyleCnt="0"/>
      <dgm:spPr/>
    </dgm:pt>
    <dgm:pt modelId="{81CF9353-EB05-4B3A-BA61-00F59443E526}" type="pres">
      <dgm:prSet presAssocID="{34EA7AD6-2771-4D3D-8F6A-5EAE59ADAC2F}" presName="srcNode" presStyleLbl="node1" presStyleIdx="0" presStyleCnt="2"/>
      <dgm:spPr/>
    </dgm:pt>
    <dgm:pt modelId="{53E5DFEE-1B94-4ED6-B576-BE195496E08C}" type="pres">
      <dgm:prSet presAssocID="{34EA7AD6-2771-4D3D-8F6A-5EAE59ADAC2F}" presName="conn" presStyleLbl="parChTrans1D2" presStyleIdx="0" presStyleCnt="1"/>
      <dgm:spPr/>
    </dgm:pt>
    <dgm:pt modelId="{59D4A862-1F2C-4D6F-9423-B7EAC68AB66E}" type="pres">
      <dgm:prSet presAssocID="{34EA7AD6-2771-4D3D-8F6A-5EAE59ADAC2F}" presName="extraNode" presStyleLbl="node1" presStyleIdx="0" presStyleCnt="2"/>
      <dgm:spPr/>
    </dgm:pt>
    <dgm:pt modelId="{11F188F1-3B85-41E7-944E-E0D49E5B9232}" type="pres">
      <dgm:prSet presAssocID="{34EA7AD6-2771-4D3D-8F6A-5EAE59ADAC2F}" presName="dstNode" presStyleLbl="node1" presStyleIdx="0" presStyleCnt="2"/>
      <dgm:spPr/>
    </dgm:pt>
    <dgm:pt modelId="{B1D8BA8C-5BC2-4928-B396-B5E20BD6710F}" type="pres">
      <dgm:prSet presAssocID="{27B446FD-9A63-4C0A-A1EB-A2A2D3049E89}" presName="text_1" presStyleLbl="node1" presStyleIdx="0" presStyleCnt="2">
        <dgm:presLayoutVars>
          <dgm:bulletEnabled val="1"/>
        </dgm:presLayoutVars>
      </dgm:prSet>
      <dgm:spPr/>
    </dgm:pt>
    <dgm:pt modelId="{69190854-00AC-4D71-A7B2-58F155055E84}" type="pres">
      <dgm:prSet presAssocID="{27B446FD-9A63-4C0A-A1EB-A2A2D3049E89}" presName="accent_1" presStyleCnt="0"/>
      <dgm:spPr/>
    </dgm:pt>
    <dgm:pt modelId="{75AF7688-A640-4903-98E9-AADADAF270FF}" type="pres">
      <dgm:prSet presAssocID="{27B446FD-9A63-4C0A-A1EB-A2A2D3049E89}" presName="accentRepeatNode" presStyleLbl="solidFgAcc1" presStyleIdx="0" presStyleCnt="2"/>
      <dgm:spPr/>
    </dgm:pt>
    <dgm:pt modelId="{39965537-AF9C-4147-8E36-4E46816D1409}" type="pres">
      <dgm:prSet presAssocID="{CFAB2745-8198-4408-90BE-1EB7B0FFDA25}" presName="text_2" presStyleLbl="node1" presStyleIdx="1" presStyleCnt="2">
        <dgm:presLayoutVars>
          <dgm:bulletEnabled val="1"/>
        </dgm:presLayoutVars>
      </dgm:prSet>
      <dgm:spPr/>
    </dgm:pt>
    <dgm:pt modelId="{1A5BD15C-BD15-461D-B276-2C0A25E46D57}" type="pres">
      <dgm:prSet presAssocID="{CFAB2745-8198-4408-90BE-1EB7B0FFDA25}" presName="accent_2" presStyleCnt="0"/>
      <dgm:spPr/>
    </dgm:pt>
    <dgm:pt modelId="{94D149BF-5693-4717-9310-46070BAA2F11}" type="pres">
      <dgm:prSet presAssocID="{CFAB2745-8198-4408-90BE-1EB7B0FFDA25}" presName="accentRepeatNode" presStyleLbl="solidFgAcc1" presStyleIdx="1" presStyleCnt="2"/>
      <dgm:spPr/>
    </dgm:pt>
  </dgm:ptLst>
  <dgm:cxnLst>
    <dgm:cxn modelId="{30B51D2B-6986-40B4-8962-1046460C28EA}" srcId="{34EA7AD6-2771-4D3D-8F6A-5EAE59ADAC2F}" destId="{27B446FD-9A63-4C0A-A1EB-A2A2D3049E89}" srcOrd="0" destOrd="0" parTransId="{9A245CDD-2747-4E7B-825E-9D294AEDBC92}" sibTransId="{AE1E8FD0-265F-4AFE-B36A-45C670330F8B}"/>
    <dgm:cxn modelId="{DAFB3548-57EA-49BB-A118-05573ADC4B8C}" type="presOf" srcId="{34EA7AD6-2771-4D3D-8F6A-5EAE59ADAC2F}" destId="{C6B8EE8A-2BB4-40CA-8E2A-DFFDC8D93CF1}" srcOrd="0" destOrd="0" presId="urn:microsoft.com/office/officeart/2008/layout/VerticalCurvedList"/>
    <dgm:cxn modelId="{4B8A734D-39FB-46FE-BCD1-2BA851631965}" type="presOf" srcId="{CFAB2745-8198-4408-90BE-1EB7B0FFDA25}" destId="{39965537-AF9C-4147-8E36-4E46816D1409}" srcOrd="0" destOrd="0" presId="urn:microsoft.com/office/officeart/2008/layout/VerticalCurvedList"/>
    <dgm:cxn modelId="{D4B9F854-1CF5-4212-B5D6-0372D3E0DA20}" srcId="{34EA7AD6-2771-4D3D-8F6A-5EAE59ADAC2F}" destId="{CFAB2745-8198-4408-90BE-1EB7B0FFDA25}" srcOrd="1" destOrd="0" parTransId="{CE9AEC10-9BAB-459C-88E0-D0347216A4B1}" sibTransId="{2D3A1D13-9077-400F-BC75-8461CB84BC39}"/>
    <dgm:cxn modelId="{5B79C8C9-3B2A-40D1-B7B1-611530605F81}" type="presOf" srcId="{27B446FD-9A63-4C0A-A1EB-A2A2D3049E89}" destId="{B1D8BA8C-5BC2-4928-B396-B5E20BD6710F}" srcOrd="0" destOrd="0" presId="urn:microsoft.com/office/officeart/2008/layout/VerticalCurvedList"/>
    <dgm:cxn modelId="{CBE26ED0-0B69-472A-A5E3-FA75986E3051}" type="presOf" srcId="{AE1E8FD0-265F-4AFE-B36A-45C670330F8B}" destId="{53E5DFEE-1B94-4ED6-B576-BE195496E08C}" srcOrd="0" destOrd="0" presId="urn:microsoft.com/office/officeart/2008/layout/VerticalCurvedList"/>
    <dgm:cxn modelId="{87A7E6B6-AF52-435A-9ECD-9225CD41DD1B}" type="presParOf" srcId="{C6B8EE8A-2BB4-40CA-8E2A-DFFDC8D93CF1}" destId="{FC0F955C-91D8-4CF6-BFE5-9A452DFE66AB}" srcOrd="0" destOrd="0" presId="urn:microsoft.com/office/officeart/2008/layout/VerticalCurvedList"/>
    <dgm:cxn modelId="{5E4C9853-AE66-4E04-9814-A9C6180E50D4}" type="presParOf" srcId="{FC0F955C-91D8-4CF6-BFE5-9A452DFE66AB}" destId="{C4E85584-12D0-42A5-A817-6EBA8AFFBAD3}" srcOrd="0" destOrd="0" presId="urn:microsoft.com/office/officeart/2008/layout/VerticalCurvedList"/>
    <dgm:cxn modelId="{7399449F-D548-4CFD-9AD4-EEC2535A1CDA}" type="presParOf" srcId="{C4E85584-12D0-42A5-A817-6EBA8AFFBAD3}" destId="{81CF9353-EB05-4B3A-BA61-00F59443E526}" srcOrd="0" destOrd="0" presId="urn:microsoft.com/office/officeart/2008/layout/VerticalCurvedList"/>
    <dgm:cxn modelId="{8DF9AAF5-FDC3-40F7-AE80-6ED41B55E144}" type="presParOf" srcId="{C4E85584-12D0-42A5-A817-6EBA8AFFBAD3}" destId="{53E5DFEE-1B94-4ED6-B576-BE195496E08C}" srcOrd="1" destOrd="0" presId="urn:microsoft.com/office/officeart/2008/layout/VerticalCurvedList"/>
    <dgm:cxn modelId="{B7FF0A61-EF98-4860-9EEA-BD5C3CDDFF77}" type="presParOf" srcId="{C4E85584-12D0-42A5-A817-6EBA8AFFBAD3}" destId="{59D4A862-1F2C-4D6F-9423-B7EAC68AB66E}" srcOrd="2" destOrd="0" presId="urn:microsoft.com/office/officeart/2008/layout/VerticalCurvedList"/>
    <dgm:cxn modelId="{933B0CE2-A2DE-4661-B2BB-878B3A3F7F9F}" type="presParOf" srcId="{C4E85584-12D0-42A5-A817-6EBA8AFFBAD3}" destId="{11F188F1-3B85-41E7-944E-E0D49E5B9232}" srcOrd="3" destOrd="0" presId="urn:microsoft.com/office/officeart/2008/layout/VerticalCurvedList"/>
    <dgm:cxn modelId="{563E69BF-DA9C-49D3-9E2B-313ED20368FB}" type="presParOf" srcId="{FC0F955C-91D8-4CF6-BFE5-9A452DFE66AB}" destId="{B1D8BA8C-5BC2-4928-B396-B5E20BD6710F}" srcOrd="1" destOrd="0" presId="urn:microsoft.com/office/officeart/2008/layout/VerticalCurvedList"/>
    <dgm:cxn modelId="{43FFA58C-BE35-4434-A6F5-BC85BBAFDC11}" type="presParOf" srcId="{FC0F955C-91D8-4CF6-BFE5-9A452DFE66AB}" destId="{69190854-00AC-4D71-A7B2-58F155055E84}" srcOrd="2" destOrd="0" presId="urn:microsoft.com/office/officeart/2008/layout/VerticalCurvedList"/>
    <dgm:cxn modelId="{ED2ADF4A-A773-48FA-BA04-D92DCD0A7B80}" type="presParOf" srcId="{69190854-00AC-4D71-A7B2-58F155055E84}" destId="{75AF7688-A640-4903-98E9-AADADAF270FF}" srcOrd="0" destOrd="0" presId="urn:microsoft.com/office/officeart/2008/layout/VerticalCurvedList"/>
    <dgm:cxn modelId="{A46785E6-22B7-4F32-887F-F4FC314F6B41}" type="presParOf" srcId="{FC0F955C-91D8-4CF6-BFE5-9A452DFE66AB}" destId="{39965537-AF9C-4147-8E36-4E46816D1409}" srcOrd="3" destOrd="0" presId="urn:microsoft.com/office/officeart/2008/layout/VerticalCurvedList"/>
    <dgm:cxn modelId="{A574EBD0-B95C-48D3-9E5C-A78E04D01A9E}" type="presParOf" srcId="{FC0F955C-91D8-4CF6-BFE5-9A452DFE66AB}" destId="{1A5BD15C-BD15-461D-B276-2C0A25E46D57}" srcOrd="4" destOrd="0" presId="urn:microsoft.com/office/officeart/2008/layout/VerticalCurvedList"/>
    <dgm:cxn modelId="{AB661F77-5614-444D-A018-A07D6DB55129}" type="presParOf" srcId="{1A5BD15C-BD15-461D-B276-2C0A25E46D57}" destId="{94D149BF-5693-4717-9310-46070BAA2F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2CC00A-0827-4482-AC72-141F608F0DF8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51DA88-7DAD-4C66-90D8-31962DBCFD6A}">
      <dgm:prSet phldrT="[Текст]" custT="1"/>
      <dgm:spPr/>
      <dgm:t>
        <a:bodyPr/>
        <a:lstStyle/>
        <a:p>
          <a:r>
            <a:rPr lang="ru-RU" sz="3200" b="1" dirty="0">
              <a:latin typeface="Times New Roman" pitchFamily="18" charset="0"/>
              <a:cs typeface="Times New Roman" pitchFamily="18" charset="0"/>
            </a:rPr>
            <a:t>Приказ Минфина РТ от 20.12.2019 года 130 о/д</a:t>
          </a:r>
        </a:p>
      </dgm:t>
    </dgm:pt>
    <dgm:pt modelId="{2573D866-63B9-47CC-99F5-3CB1D553A3FD}" type="parTrans" cxnId="{396981F6-A6D3-4704-84F1-65B83AEACD20}">
      <dgm:prSet/>
      <dgm:spPr/>
      <dgm:t>
        <a:bodyPr/>
        <a:lstStyle/>
        <a:p>
          <a:endParaRPr lang="ru-RU"/>
        </a:p>
      </dgm:t>
    </dgm:pt>
    <dgm:pt modelId="{AE2E7E27-346A-482C-8908-5B71D9A39903}" type="sibTrans" cxnId="{396981F6-A6D3-4704-84F1-65B83AEACD20}">
      <dgm:prSet/>
      <dgm:spPr/>
      <dgm:t>
        <a:bodyPr/>
        <a:lstStyle/>
        <a:p>
          <a:endParaRPr lang="ru-RU"/>
        </a:p>
      </dgm:t>
    </dgm:pt>
    <dgm:pt modelId="{7FB6BFDF-D4CB-4BBA-8919-04A1B1448195}">
      <dgm:prSet phldrT="[Текст]" custT="1"/>
      <dgm:spPr/>
      <dgm:t>
        <a:bodyPr/>
        <a:lstStyle/>
        <a:p>
          <a:pPr algn="ctr"/>
          <a:r>
            <a:rPr lang="ru-RU" sz="3000" b="1" i="1" dirty="0">
              <a:latin typeface="Times New Roman" pitchFamily="18" charset="0"/>
              <a:cs typeface="Times New Roman" pitchFamily="18" charset="0"/>
            </a:rPr>
            <a:t>Финансовые управления с 13.02.2020г</a:t>
          </a:r>
        </a:p>
      </dgm:t>
    </dgm:pt>
    <dgm:pt modelId="{86F556A4-F384-49A3-87FE-64BFF19A6B38}" type="parTrans" cxnId="{3FFB61FF-091B-47E4-85F8-C17B56CD12DC}">
      <dgm:prSet/>
      <dgm:spPr/>
      <dgm:t>
        <a:bodyPr/>
        <a:lstStyle/>
        <a:p>
          <a:endParaRPr lang="ru-RU"/>
        </a:p>
      </dgm:t>
    </dgm:pt>
    <dgm:pt modelId="{C3DE638F-0545-44F3-A30C-2C8147A06F45}" type="sibTrans" cxnId="{3FFB61FF-091B-47E4-85F8-C17B56CD12DC}">
      <dgm:prSet/>
      <dgm:spPr/>
      <dgm:t>
        <a:bodyPr/>
        <a:lstStyle/>
        <a:p>
          <a:endParaRPr lang="ru-RU"/>
        </a:p>
      </dgm:t>
    </dgm:pt>
    <dgm:pt modelId="{8E4FCB7F-2F93-4987-B81D-900DD7D57449}">
      <dgm:prSet phldrT="[Текст]" custT="1"/>
      <dgm:spPr/>
      <dgm:t>
        <a:bodyPr/>
        <a:lstStyle/>
        <a:p>
          <a:pPr algn="ctr"/>
          <a:r>
            <a:rPr lang="ru-RU" sz="3000" b="1" i="1" dirty="0">
              <a:latin typeface="Times New Roman" pitchFamily="18" charset="0"/>
              <a:cs typeface="Times New Roman" pitchFamily="18" charset="0"/>
            </a:rPr>
            <a:t>ГРБС республиканского бюджета с 28.01.2020г</a:t>
          </a:r>
        </a:p>
      </dgm:t>
    </dgm:pt>
    <dgm:pt modelId="{8295FCC5-0083-4E8D-9794-DDFA7D25D4CE}" type="parTrans" cxnId="{06A1DCA1-6136-4B49-8E3B-EC8A41083C1A}">
      <dgm:prSet/>
      <dgm:spPr/>
      <dgm:t>
        <a:bodyPr/>
        <a:lstStyle/>
        <a:p>
          <a:endParaRPr lang="ru-RU"/>
        </a:p>
      </dgm:t>
    </dgm:pt>
    <dgm:pt modelId="{AE72CE0E-9571-410B-A102-561782BBEBB2}" type="sibTrans" cxnId="{06A1DCA1-6136-4B49-8E3B-EC8A41083C1A}">
      <dgm:prSet/>
      <dgm:spPr/>
      <dgm:t>
        <a:bodyPr/>
        <a:lstStyle/>
        <a:p>
          <a:endParaRPr lang="ru-RU"/>
        </a:p>
      </dgm:t>
    </dgm:pt>
    <dgm:pt modelId="{29914108-9244-4C6F-954E-673DCDD48DB9}" type="pres">
      <dgm:prSet presAssocID="{3B2CC00A-0827-4482-AC72-141F608F0DF8}" presName="Name0" presStyleCnt="0">
        <dgm:presLayoutVars>
          <dgm:dir/>
          <dgm:animLvl val="lvl"/>
          <dgm:resizeHandles/>
        </dgm:presLayoutVars>
      </dgm:prSet>
      <dgm:spPr/>
    </dgm:pt>
    <dgm:pt modelId="{2130BD2C-0E14-4BF4-80A3-480FEA9CC3EB}" type="pres">
      <dgm:prSet presAssocID="{8651DA88-7DAD-4C66-90D8-31962DBCFD6A}" presName="linNode" presStyleCnt="0"/>
      <dgm:spPr/>
    </dgm:pt>
    <dgm:pt modelId="{DE08F1B4-CD3C-4291-80C2-E8163079CF6A}" type="pres">
      <dgm:prSet presAssocID="{8651DA88-7DAD-4C66-90D8-31962DBCFD6A}" presName="parentShp" presStyleLbl="node1" presStyleIdx="0" presStyleCnt="1">
        <dgm:presLayoutVars>
          <dgm:bulletEnabled val="1"/>
        </dgm:presLayoutVars>
      </dgm:prSet>
      <dgm:spPr/>
    </dgm:pt>
    <dgm:pt modelId="{1FDF0421-4664-4BD7-A5CF-B9261EEDDDEC}" type="pres">
      <dgm:prSet presAssocID="{8651DA88-7DAD-4C66-90D8-31962DBCFD6A}" presName="childShp" presStyleLbl="bgAccFollowNode1" presStyleIdx="0" presStyleCnt="1" custScaleY="91466">
        <dgm:presLayoutVars>
          <dgm:bulletEnabled val="1"/>
        </dgm:presLayoutVars>
      </dgm:prSet>
      <dgm:spPr/>
    </dgm:pt>
  </dgm:ptLst>
  <dgm:cxnLst>
    <dgm:cxn modelId="{9898CE1F-8CAE-4983-9657-6FE02A60A3F1}" type="presOf" srcId="{7FB6BFDF-D4CB-4BBA-8919-04A1B1448195}" destId="{1FDF0421-4664-4BD7-A5CF-B9261EEDDDEC}" srcOrd="0" destOrd="0" presId="urn:microsoft.com/office/officeart/2005/8/layout/vList6"/>
    <dgm:cxn modelId="{10BFF655-CF18-4361-A5C6-C83A257A4AB3}" type="presOf" srcId="{8E4FCB7F-2F93-4987-B81D-900DD7D57449}" destId="{1FDF0421-4664-4BD7-A5CF-B9261EEDDDEC}" srcOrd="0" destOrd="1" presId="urn:microsoft.com/office/officeart/2005/8/layout/vList6"/>
    <dgm:cxn modelId="{06A1DCA1-6136-4B49-8E3B-EC8A41083C1A}" srcId="{8651DA88-7DAD-4C66-90D8-31962DBCFD6A}" destId="{8E4FCB7F-2F93-4987-B81D-900DD7D57449}" srcOrd="1" destOrd="0" parTransId="{8295FCC5-0083-4E8D-9794-DDFA7D25D4CE}" sibTransId="{AE72CE0E-9571-410B-A102-561782BBEBB2}"/>
    <dgm:cxn modelId="{322B66BE-30EF-4A3A-AE71-A891A5A69940}" type="presOf" srcId="{3B2CC00A-0827-4482-AC72-141F608F0DF8}" destId="{29914108-9244-4C6F-954E-673DCDD48DB9}" srcOrd="0" destOrd="0" presId="urn:microsoft.com/office/officeart/2005/8/layout/vList6"/>
    <dgm:cxn modelId="{824059EB-FBB7-4B62-8CD6-F0F26A42C343}" type="presOf" srcId="{8651DA88-7DAD-4C66-90D8-31962DBCFD6A}" destId="{DE08F1B4-CD3C-4291-80C2-E8163079CF6A}" srcOrd="0" destOrd="0" presId="urn:microsoft.com/office/officeart/2005/8/layout/vList6"/>
    <dgm:cxn modelId="{396981F6-A6D3-4704-84F1-65B83AEACD20}" srcId="{3B2CC00A-0827-4482-AC72-141F608F0DF8}" destId="{8651DA88-7DAD-4C66-90D8-31962DBCFD6A}" srcOrd="0" destOrd="0" parTransId="{2573D866-63B9-47CC-99F5-3CB1D553A3FD}" sibTransId="{AE2E7E27-346A-482C-8908-5B71D9A39903}"/>
    <dgm:cxn modelId="{3FFB61FF-091B-47E4-85F8-C17B56CD12DC}" srcId="{8651DA88-7DAD-4C66-90D8-31962DBCFD6A}" destId="{7FB6BFDF-D4CB-4BBA-8919-04A1B1448195}" srcOrd="0" destOrd="0" parTransId="{86F556A4-F384-49A3-87FE-64BFF19A6B38}" sibTransId="{C3DE638F-0545-44F3-A30C-2C8147A06F45}"/>
    <dgm:cxn modelId="{EBDD53D6-FCBF-44E1-95B3-32939E32C0FE}" type="presParOf" srcId="{29914108-9244-4C6F-954E-673DCDD48DB9}" destId="{2130BD2C-0E14-4BF4-80A3-480FEA9CC3EB}" srcOrd="0" destOrd="0" presId="urn:microsoft.com/office/officeart/2005/8/layout/vList6"/>
    <dgm:cxn modelId="{EBFAD8F3-D1D4-4E2F-A452-FFA785F59A13}" type="presParOf" srcId="{2130BD2C-0E14-4BF4-80A3-480FEA9CC3EB}" destId="{DE08F1B4-CD3C-4291-80C2-E8163079CF6A}" srcOrd="0" destOrd="0" presId="urn:microsoft.com/office/officeart/2005/8/layout/vList6"/>
    <dgm:cxn modelId="{65EE106D-5FFE-4ABC-8EA8-362D454FF6C2}" type="presParOf" srcId="{2130BD2C-0E14-4BF4-80A3-480FEA9CC3EB}" destId="{1FDF0421-4664-4BD7-A5CF-B9261EEDDDE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C7AC0B-E67E-45CA-9831-F288CD0FC859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4FB2DA-CD89-4ADC-BA5A-E65A7AA41DF7}">
      <dgm:prSet phldrT="[Текст]" custT="1"/>
      <dgm:spPr/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п.1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3F753A6-B9CC-4D88-8E4B-A8B1AC593BCD}" type="parTrans" cxnId="{5A833850-03DD-4366-A7F1-8241EA003A36}">
      <dgm:prSet/>
      <dgm:spPr/>
      <dgm:t>
        <a:bodyPr/>
        <a:lstStyle/>
        <a:p>
          <a:endParaRPr lang="ru-RU"/>
        </a:p>
      </dgm:t>
    </dgm:pt>
    <dgm:pt modelId="{39DF5A93-ED61-49AC-8F5B-23DE2EF23D0C}" type="sibTrans" cxnId="{5A833850-03DD-4366-A7F1-8241EA003A36}">
      <dgm:prSet/>
      <dgm:spPr>
        <a:gradFill rotWithShape="0">
          <a:gsLst>
            <a:gs pos="0">
              <a:schemeClr val="tx2"/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D8C4FED7-B7D3-4D0D-A478-D2065AEA2AD1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Месячная бюджетная отчетность</a:t>
          </a:r>
        </a:p>
      </dgm:t>
    </dgm:pt>
    <dgm:pt modelId="{C02BA607-CC22-4B19-9BA8-8CC02A6F58A4}" type="parTrans" cxnId="{BAFF55BC-828B-402A-8A20-AD948C513004}">
      <dgm:prSet/>
      <dgm:spPr/>
      <dgm:t>
        <a:bodyPr/>
        <a:lstStyle/>
        <a:p>
          <a:endParaRPr lang="ru-RU"/>
        </a:p>
      </dgm:t>
    </dgm:pt>
    <dgm:pt modelId="{D264D0C4-A317-4BBD-B081-F881D82265F0}" type="sibTrans" cxnId="{BAFF55BC-828B-402A-8A20-AD948C513004}">
      <dgm:prSet/>
      <dgm:spPr/>
      <dgm:t>
        <a:bodyPr/>
        <a:lstStyle/>
        <a:p>
          <a:endParaRPr lang="ru-RU"/>
        </a:p>
      </dgm:t>
    </dgm:pt>
    <dgm:pt modelId="{40BBB3E5-B1F6-4EE8-B908-A789C16E6BD3}">
      <dgm:prSet phldrT="[Текст]" custT="1"/>
      <dgm:spPr/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п.2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863F21D-DAFE-4CA3-A33B-32449FC12090}" type="parTrans" cxnId="{DC753102-4C64-4085-8BFD-4841D7F40BA8}">
      <dgm:prSet/>
      <dgm:spPr/>
      <dgm:t>
        <a:bodyPr/>
        <a:lstStyle/>
        <a:p>
          <a:endParaRPr lang="ru-RU"/>
        </a:p>
      </dgm:t>
    </dgm:pt>
    <dgm:pt modelId="{38091B29-1412-469A-B57D-7F313BC2CFEC}" type="sibTrans" cxnId="{DC753102-4C64-4085-8BFD-4841D7F40BA8}">
      <dgm:prSet/>
      <dgm:spPr>
        <a:gradFill rotWithShape="0">
          <a:gsLst>
            <a:gs pos="0">
              <a:schemeClr val="tx2"/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BB0C601A-3307-4909-A90F-488BCB5EA7CD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Квартальная бюджетная отчетность</a:t>
          </a:r>
        </a:p>
      </dgm:t>
    </dgm:pt>
    <dgm:pt modelId="{67B7A887-BF8B-4964-B2E7-F43563C11044}" type="parTrans" cxnId="{16D2AEBD-0CD4-4268-B15B-0ED9FA74321A}">
      <dgm:prSet/>
      <dgm:spPr/>
      <dgm:t>
        <a:bodyPr/>
        <a:lstStyle/>
        <a:p>
          <a:endParaRPr lang="ru-RU"/>
        </a:p>
      </dgm:t>
    </dgm:pt>
    <dgm:pt modelId="{4ECF20C9-BD7E-4861-BD22-A3BEF0A125AA}" type="sibTrans" cxnId="{16D2AEBD-0CD4-4268-B15B-0ED9FA74321A}">
      <dgm:prSet/>
      <dgm:spPr/>
      <dgm:t>
        <a:bodyPr/>
        <a:lstStyle/>
        <a:p>
          <a:endParaRPr lang="ru-RU"/>
        </a:p>
      </dgm:t>
    </dgm:pt>
    <dgm:pt modelId="{1398BC5D-D942-4435-9C00-C2067E78DAB6}">
      <dgm:prSet phldrT="[Текст]" custT="1"/>
      <dgm:spPr/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п.3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4BA3F01-F2CC-444F-AC8A-3E535313380C}" type="parTrans" cxnId="{766F2BF9-C222-4D7D-B674-48434C8F3188}">
      <dgm:prSet/>
      <dgm:spPr/>
      <dgm:t>
        <a:bodyPr/>
        <a:lstStyle/>
        <a:p>
          <a:endParaRPr lang="ru-RU"/>
        </a:p>
      </dgm:t>
    </dgm:pt>
    <dgm:pt modelId="{B670AB32-1AB2-4D29-BA14-785EA76E3F75}" type="sibTrans" cxnId="{766F2BF9-C222-4D7D-B674-48434C8F3188}">
      <dgm:prSet/>
      <dgm:spPr/>
      <dgm:t>
        <a:bodyPr/>
        <a:lstStyle/>
        <a:p>
          <a:endParaRPr lang="ru-RU"/>
        </a:p>
      </dgm:t>
    </dgm:pt>
    <dgm:pt modelId="{F9796928-3FFA-4A62-83EB-C516D9C734EE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Годовая бюджетная отчетность</a:t>
          </a:r>
        </a:p>
      </dgm:t>
    </dgm:pt>
    <dgm:pt modelId="{ECFFB6FC-572C-407C-ADA7-2630C11D2924}" type="parTrans" cxnId="{CB227A9D-8D35-40A5-96F2-0570A0DD3374}">
      <dgm:prSet/>
      <dgm:spPr/>
      <dgm:t>
        <a:bodyPr/>
        <a:lstStyle/>
        <a:p>
          <a:endParaRPr lang="ru-RU"/>
        </a:p>
      </dgm:t>
    </dgm:pt>
    <dgm:pt modelId="{B1241741-F376-4FC3-9E76-3E26DB43E2D2}" type="sibTrans" cxnId="{CB227A9D-8D35-40A5-96F2-0570A0DD3374}">
      <dgm:prSet/>
      <dgm:spPr/>
      <dgm:t>
        <a:bodyPr/>
        <a:lstStyle/>
        <a:p>
          <a:endParaRPr lang="ru-RU"/>
        </a:p>
      </dgm:t>
    </dgm:pt>
    <dgm:pt modelId="{E65F0C4C-57C5-41C3-BB0D-132E2D40012E}" type="pres">
      <dgm:prSet presAssocID="{C1C7AC0B-E67E-45CA-9831-F288CD0FC859}" presName="linearFlow" presStyleCnt="0">
        <dgm:presLayoutVars>
          <dgm:dir/>
          <dgm:animLvl val="lvl"/>
          <dgm:resizeHandles val="exact"/>
        </dgm:presLayoutVars>
      </dgm:prSet>
      <dgm:spPr/>
    </dgm:pt>
    <dgm:pt modelId="{E9080CCA-2201-433B-BC45-0DCEC6BFD692}" type="pres">
      <dgm:prSet presAssocID="{BC4FB2DA-CD89-4ADC-BA5A-E65A7AA41DF7}" presName="composite" presStyleCnt="0"/>
      <dgm:spPr/>
    </dgm:pt>
    <dgm:pt modelId="{250B21A5-AFED-47AD-850B-BDEFA5181E42}" type="pres">
      <dgm:prSet presAssocID="{BC4FB2DA-CD89-4ADC-BA5A-E65A7AA41DF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ED8069-FEE4-48CE-8C4D-CE53136FF196}" type="pres">
      <dgm:prSet presAssocID="{BC4FB2DA-CD89-4ADC-BA5A-E65A7AA41DF7}" presName="parSh" presStyleLbl="node1" presStyleIdx="0" presStyleCnt="3"/>
      <dgm:spPr/>
    </dgm:pt>
    <dgm:pt modelId="{F6AF1644-9021-4D29-80E0-A61816CC24E5}" type="pres">
      <dgm:prSet presAssocID="{BC4FB2DA-CD89-4ADC-BA5A-E65A7AA41DF7}" presName="desTx" presStyleLbl="fgAcc1" presStyleIdx="0" presStyleCnt="3" custScaleX="133859" custLinFactNeighborX="9272" custLinFactNeighborY="763">
        <dgm:presLayoutVars>
          <dgm:bulletEnabled val="1"/>
        </dgm:presLayoutVars>
      </dgm:prSet>
      <dgm:spPr/>
    </dgm:pt>
    <dgm:pt modelId="{9AF3747F-815C-49DD-8D37-17643005E496}" type="pres">
      <dgm:prSet presAssocID="{39DF5A93-ED61-49AC-8F5B-23DE2EF23D0C}" presName="sibTrans" presStyleLbl="sibTrans2D1" presStyleIdx="0" presStyleCnt="2"/>
      <dgm:spPr/>
    </dgm:pt>
    <dgm:pt modelId="{22DADE0F-2023-41A6-928D-3E16D532C062}" type="pres">
      <dgm:prSet presAssocID="{39DF5A93-ED61-49AC-8F5B-23DE2EF23D0C}" presName="connTx" presStyleLbl="sibTrans2D1" presStyleIdx="0" presStyleCnt="2"/>
      <dgm:spPr/>
    </dgm:pt>
    <dgm:pt modelId="{8A640A8D-FE9F-4158-92E0-246C41A314A3}" type="pres">
      <dgm:prSet presAssocID="{40BBB3E5-B1F6-4EE8-B908-A789C16E6BD3}" presName="composite" presStyleCnt="0"/>
      <dgm:spPr/>
    </dgm:pt>
    <dgm:pt modelId="{A4740D05-B03A-4510-AFCA-820B156D112D}" type="pres">
      <dgm:prSet presAssocID="{40BBB3E5-B1F6-4EE8-B908-A789C16E6BD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D3B9173-1AEC-49B5-A35E-9B36F535965A}" type="pres">
      <dgm:prSet presAssocID="{40BBB3E5-B1F6-4EE8-B908-A789C16E6BD3}" presName="parSh" presStyleLbl="node1" presStyleIdx="1" presStyleCnt="3" custLinFactNeighborX="4890" custLinFactNeighborY="237"/>
      <dgm:spPr/>
    </dgm:pt>
    <dgm:pt modelId="{39DFF312-F81C-4B63-B487-5A4070A4B699}" type="pres">
      <dgm:prSet presAssocID="{40BBB3E5-B1F6-4EE8-B908-A789C16E6BD3}" presName="desTx" presStyleLbl="fgAcc1" presStyleIdx="1" presStyleCnt="3" custScaleX="136112" custLinFactNeighborX="11366" custLinFactNeighborY="2155">
        <dgm:presLayoutVars>
          <dgm:bulletEnabled val="1"/>
        </dgm:presLayoutVars>
      </dgm:prSet>
      <dgm:spPr/>
    </dgm:pt>
    <dgm:pt modelId="{74E9EB48-EF06-4DA9-8097-36A0B8F35B3D}" type="pres">
      <dgm:prSet presAssocID="{38091B29-1412-469A-B57D-7F313BC2CFEC}" presName="sibTrans" presStyleLbl="sibTrans2D1" presStyleIdx="1" presStyleCnt="2"/>
      <dgm:spPr/>
    </dgm:pt>
    <dgm:pt modelId="{F5F5B66C-8853-4C90-B187-1BB4799906C6}" type="pres">
      <dgm:prSet presAssocID="{38091B29-1412-469A-B57D-7F313BC2CFEC}" presName="connTx" presStyleLbl="sibTrans2D1" presStyleIdx="1" presStyleCnt="2"/>
      <dgm:spPr/>
    </dgm:pt>
    <dgm:pt modelId="{30661F17-35F6-4DC0-B979-C9093DBA722F}" type="pres">
      <dgm:prSet presAssocID="{1398BC5D-D942-4435-9C00-C2067E78DAB6}" presName="composite" presStyleCnt="0"/>
      <dgm:spPr/>
    </dgm:pt>
    <dgm:pt modelId="{9603CEA2-876E-4654-8877-A3779C49409E}" type="pres">
      <dgm:prSet presAssocID="{1398BC5D-D942-4435-9C00-C2067E78DAB6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A5482A3-3730-49AF-BD8C-7C0D4BD3D70A}" type="pres">
      <dgm:prSet presAssocID="{1398BC5D-D942-4435-9C00-C2067E78DAB6}" presName="parSh" presStyleLbl="node1" presStyleIdx="2" presStyleCnt="3"/>
      <dgm:spPr/>
    </dgm:pt>
    <dgm:pt modelId="{39B44752-8EEA-4F5C-BD4E-D0098E62D348}" type="pres">
      <dgm:prSet presAssocID="{1398BC5D-D942-4435-9C00-C2067E78DAB6}" presName="desTx" presStyleLbl="fgAcc1" presStyleIdx="2" presStyleCnt="3" custScaleX="125583" custLinFactNeighborX="16534" custLinFactNeighborY="267">
        <dgm:presLayoutVars>
          <dgm:bulletEnabled val="1"/>
        </dgm:presLayoutVars>
      </dgm:prSet>
      <dgm:spPr/>
    </dgm:pt>
  </dgm:ptLst>
  <dgm:cxnLst>
    <dgm:cxn modelId="{DC753102-4C64-4085-8BFD-4841D7F40BA8}" srcId="{C1C7AC0B-E67E-45CA-9831-F288CD0FC859}" destId="{40BBB3E5-B1F6-4EE8-B908-A789C16E6BD3}" srcOrd="1" destOrd="0" parTransId="{1863F21D-DAFE-4CA3-A33B-32449FC12090}" sibTransId="{38091B29-1412-469A-B57D-7F313BC2CFEC}"/>
    <dgm:cxn modelId="{89655F19-0C39-4F67-B3DC-D28B5357FA7C}" type="presOf" srcId="{BC4FB2DA-CD89-4ADC-BA5A-E65A7AA41DF7}" destId="{250B21A5-AFED-47AD-850B-BDEFA5181E42}" srcOrd="0" destOrd="0" presId="urn:microsoft.com/office/officeart/2005/8/layout/process3"/>
    <dgm:cxn modelId="{FF24281B-E723-4E24-9973-5102580E241F}" type="presOf" srcId="{D8C4FED7-B7D3-4D0D-A478-D2065AEA2AD1}" destId="{F6AF1644-9021-4D29-80E0-A61816CC24E5}" srcOrd="0" destOrd="0" presId="urn:microsoft.com/office/officeart/2005/8/layout/process3"/>
    <dgm:cxn modelId="{3349811C-7C6A-4299-BB1A-1A228FBD7398}" type="presOf" srcId="{1398BC5D-D942-4435-9C00-C2067E78DAB6}" destId="{0A5482A3-3730-49AF-BD8C-7C0D4BD3D70A}" srcOrd="1" destOrd="0" presId="urn:microsoft.com/office/officeart/2005/8/layout/process3"/>
    <dgm:cxn modelId="{84636627-BC8C-4CA0-A06E-1AAEC0780FCC}" type="presOf" srcId="{40BBB3E5-B1F6-4EE8-B908-A789C16E6BD3}" destId="{FD3B9173-1AEC-49B5-A35E-9B36F535965A}" srcOrd="1" destOrd="0" presId="urn:microsoft.com/office/officeart/2005/8/layout/process3"/>
    <dgm:cxn modelId="{0A709F5D-F0BF-433D-A2E3-95338B70D479}" type="presOf" srcId="{39DF5A93-ED61-49AC-8F5B-23DE2EF23D0C}" destId="{22DADE0F-2023-41A6-928D-3E16D532C062}" srcOrd="1" destOrd="0" presId="urn:microsoft.com/office/officeart/2005/8/layout/process3"/>
    <dgm:cxn modelId="{EEB06846-E71C-4DBE-9032-1D934DA2F68B}" type="presOf" srcId="{BB0C601A-3307-4909-A90F-488BCB5EA7CD}" destId="{39DFF312-F81C-4B63-B487-5A4070A4B699}" srcOrd="0" destOrd="0" presId="urn:microsoft.com/office/officeart/2005/8/layout/process3"/>
    <dgm:cxn modelId="{5A833850-03DD-4366-A7F1-8241EA003A36}" srcId="{C1C7AC0B-E67E-45CA-9831-F288CD0FC859}" destId="{BC4FB2DA-CD89-4ADC-BA5A-E65A7AA41DF7}" srcOrd="0" destOrd="0" parTransId="{03F753A6-B9CC-4D88-8E4B-A8B1AC593BCD}" sibTransId="{39DF5A93-ED61-49AC-8F5B-23DE2EF23D0C}"/>
    <dgm:cxn modelId="{D5452752-436B-4282-9E00-BC4E080A3180}" type="presOf" srcId="{39DF5A93-ED61-49AC-8F5B-23DE2EF23D0C}" destId="{9AF3747F-815C-49DD-8D37-17643005E496}" srcOrd="0" destOrd="0" presId="urn:microsoft.com/office/officeart/2005/8/layout/process3"/>
    <dgm:cxn modelId="{E733B286-C2AE-4C10-A27D-7EF3A813F539}" type="presOf" srcId="{38091B29-1412-469A-B57D-7F313BC2CFEC}" destId="{F5F5B66C-8853-4C90-B187-1BB4799906C6}" srcOrd="1" destOrd="0" presId="urn:microsoft.com/office/officeart/2005/8/layout/process3"/>
    <dgm:cxn modelId="{CB227A9D-8D35-40A5-96F2-0570A0DD3374}" srcId="{1398BC5D-D942-4435-9C00-C2067E78DAB6}" destId="{F9796928-3FFA-4A62-83EB-C516D9C734EE}" srcOrd="0" destOrd="0" parTransId="{ECFFB6FC-572C-407C-ADA7-2630C11D2924}" sibTransId="{B1241741-F376-4FC3-9E76-3E26DB43E2D2}"/>
    <dgm:cxn modelId="{BAFF55BC-828B-402A-8A20-AD948C513004}" srcId="{BC4FB2DA-CD89-4ADC-BA5A-E65A7AA41DF7}" destId="{D8C4FED7-B7D3-4D0D-A478-D2065AEA2AD1}" srcOrd="0" destOrd="0" parTransId="{C02BA607-CC22-4B19-9BA8-8CC02A6F58A4}" sibTransId="{D264D0C4-A317-4BBD-B081-F881D82265F0}"/>
    <dgm:cxn modelId="{16D2AEBD-0CD4-4268-B15B-0ED9FA74321A}" srcId="{40BBB3E5-B1F6-4EE8-B908-A789C16E6BD3}" destId="{BB0C601A-3307-4909-A90F-488BCB5EA7CD}" srcOrd="0" destOrd="0" parTransId="{67B7A887-BF8B-4964-B2E7-F43563C11044}" sibTransId="{4ECF20C9-BD7E-4861-BD22-A3BEF0A125AA}"/>
    <dgm:cxn modelId="{B8F653BE-28B0-4F56-9509-F9D16EAD4A19}" type="presOf" srcId="{40BBB3E5-B1F6-4EE8-B908-A789C16E6BD3}" destId="{A4740D05-B03A-4510-AFCA-820B156D112D}" srcOrd="0" destOrd="0" presId="urn:microsoft.com/office/officeart/2005/8/layout/process3"/>
    <dgm:cxn modelId="{1908ADD1-3ACA-4F18-A61D-206B11DC24CE}" type="presOf" srcId="{38091B29-1412-469A-B57D-7F313BC2CFEC}" destId="{74E9EB48-EF06-4DA9-8097-36A0B8F35B3D}" srcOrd="0" destOrd="0" presId="urn:microsoft.com/office/officeart/2005/8/layout/process3"/>
    <dgm:cxn modelId="{666B4FD2-9FCF-4611-9712-6178A5EE1D5F}" type="presOf" srcId="{F9796928-3FFA-4A62-83EB-C516D9C734EE}" destId="{39B44752-8EEA-4F5C-BD4E-D0098E62D348}" srcOrd="0" destOrd="0" presId="urn:microsoft.com/office/officeart/2005/8/layout/process3"/>
    <dgm:cxn modelId="{EEEC3BD9-46C3-44B9-8EBF-F6DF21ACD40B}" type="presOf" srcId="{BC4FB2DA-CD89-4ADC-BA5A-E65A7AA41DF7}" destId="{72ED8069-FEE4-48CE-8C4D-CE53136FF196}" srcOrd="1" destOrd="0" presId="urn:microsoft.com/office/officeart/2005/8/layout/process3"/>
    <dgm:cxn modelId="{0780BFDE-FB6B-49FC-9EBA-471F1E1D73CD}" type="presOf" srcId="{1398BC5D-D942-4435-9C00-C2067E78DAB6}" destId="{9603CEA2-876E-4654-8877-A3779C49409E}" srcOrd="0" destOrd="0" presId="urn:microsoft.com/office/officeart/2005/8/layout/process3"/>
    <dgm:cxn modelId="{8B95D1E2-512E-4FDA-8AF2-C69A6DE3AEB3}" type="presOf" srcId="{C1C7AC0B-E67E-45CA-9831-F288CD0FC859}" destId="{E65F0C4C-57C5-41C3-BB0D-132E2D40012E}" srcOrd="0" destOrd="0" presId="urn:microsoft.com/office/officeart/2005/8/layout/process3"/>
    <dgm:cxn modelId="{766F2BF9-C222-4D7D-B674-48434C8F3188}" srcId="{C1C7AC0B-E67E-45CA-9831-F288CD0FC859}" destId="{1398BC5D-D942-4435-9C00-C2067E78DAB6}" srcOrd="2" destOrd="0" parTransId="{14BA3F01-F2CC-444F-AC8A-3E535313380C}" sibTransId="{B670AB32-1AB2-4D29-BA14-785EA76E3F75}"/>
    <dgm:cxn modelId="{6C502819-264D-4B2D-9574-CAA586D24094}" type="presParOf" srcId="{E65F0C4C-57C5-41C3-BB0D-132E2D40012E}" destId="{E9080CCA-2201-433B-BC45-0DCEC6BFD692}" srcOrd="0" destOrd="0" presId="urn:microsoft.com/office/officeart/2005/8/layout/process3"/>
    <dgm:cxn modelId="{56153E9F-C3C2-42C7-A16B-D42A5EC50CF9}" type="presParOf" srcId="{E9080CCA-2201-433B-BC45-0DCEC6BFD692}" destId="{250B21A5-AFED-47AD-850B-BDEFA5181E42}" srcOrd="0" destOrd="0" presId="urn:microsoft.com/office/officeart/2005/8/layout/process3"/>
    <dgm:cxn modelId="{EA12A897-4E35-45CD-8157-7B9A5C0EAB64}" type="presParOf" srcId="{E9080CCA-2201-433B-BC45-0DCEC6BFD692}" destId="{72ED8069-FEE4-48CE-8C4D-CE53136FF196}" srcOrd="1" destOrd="0" presId="urn:microsoft.com/office/officeart/2005/8/layout/process3"/>
    <dgm:cxn modelId="{2B8BB68F-A50C-4E16-B1B5-B5D111641C91}" type="presParOf" srcId="{E9080CCA-2201-433B-BC45-0DCEC6BFD692}" destId="{F6AF1644-9021-4D29-80E0-A61816CC24E5}" srcOrd="2" destOrd="0" presId="urn:microsoft.com/office/officeart/2005/8/layout/process3"/>
    <dgm:cxn modelId="{9BBFA6A4-595C-4804-8E77-EC89CB27BC40}" type="presParOf" srcId="{E65F0C4C-57C5-41C3-BB0D-132E2D40012E}" destId="{9AF3747F-815C-49DD-8D37-17643005E496}" srcOrd="1" destOrd="0" presId="urn:microsoft.com/office/officeart/2005/8/layout/process3"/>
    <dgm:cxn modelId="{F4632EBC-3359-4EB0-98DC-B2C1973CD22E}" type="presParOf" srcId="{9AF3747F-815C-49DD-8D37-17643005E496}" destId="{22DADE0F-2023-41A6-928D-3E16D532C062}" srcOrd="0" destOrd="0" presId="urn:microsoft.com/office/officeart/2005/8/layout/process3"/>
    <dgm:cxn modelId="{AF3B76D6-4A57-47FD-B127-95BBDAAF0C5B}" type="presParOf" srcId="{E65F0C4C-57C5-41C3-BB0D-132E2D40012E}" destId="{8A640A8D-FE9F-4158-92E0-246C41A314A3}" srcOrd="2" destOrd="0" presId="urn:microsoft.com/office/officeart/2005/8/layout/process3"/>
    <dgm:cxn modelId="{B1D252E7-3FEE-4E2D-AA33-768C72908163}" type="presParOf" srcId="{8A640A8D-FE9F-4158-92E0-246C41A314A3}" destId="{A4740D05-B03A-4510-AFCA-820B156D112D}" srcOrd="0" destOrd="0" presId="urn:microsoft.com/office/officeart/2005/8/layout/process3"/>
    <dgm:cxn modelId="{2630DFBF-DB2C-4875-B458-FA9FE8AB796E}" type="presParOf" srcId="{8A640A8D-FE9F-4158-92E0-246C41A314A3}" destId="{FD3B9173-1AEC-49B5-A35E-9B36F535965A}" srcOrd="1" destOrd="0" presId="urn:microsoft.com/office/officeart/2005/8/layout/process3"/>
    <dgm:cxn modelId="{E9F0F631-6E3A-44A1-9DC8-C6A0EA9D5881}" type="presParOf" srcId="{8A640A8D-FE9F-4158-92E0-246C41A314A3}" destId="{39DFF312-F81C-4B63-B487-5A4070A4B699}" srcOrd="2" destOrd="0" presId="urn:microsoft.com/office/officeart/2005/8/layout/process3"/>
    <dgm:cxn modelId="{CDD07A01-B408-4303-888A-34A78D860DD8}" type="presParOf" srcId="{E65F0C4C-57C5-41C3-BB0D-132E2D40012E}" destId="{74E9EB48-EF06-4DA9-8097-36A0B8F35B3D}" srcOrd="3" destOrd="0" presId="urn:microsoft.com/office/officeart/2005/8/layout/process3"/>
    <dgm:cxn modelId="{95001B87-7292-41D8-90F2-E7CF06FA759B}" type="presParOf" srcId="{74E9EB48-EF06-4DA9-8097-36A0B8F35B3D}" destId="{F5F5B66C-8853-4C90-B187-1BB4799906C6}" srcOrd="0" destOrd="0" presId="urn:microsoft.com/office/officeart/2005/8/layout/process3"/>
    <dgm:cxn modelId="{8FDA4052-039F-4EF6-B609-2F31C9C8049C}" type="presParOf" srcId="{E65F0C4C-57C5-41C3-BB0D-132E2D40012E}" destId="{30661F17-35F6-4DC0-B979-C9093DBA722F}" srcOrd="4" destOrd="0" presId="urn:microsoft.com/office/officeart/2005/8/layout/process3"/>
    <dgm:cxn modelId="{E807C617-50F9-4E8C-9F48-4FC4D2CF6633}" type="presParOf" srcId="{30661F17-35F6-4DC0-B979-C9093DBA722F}" destId="{9603CEA2-876E-4654-8877-A3779C49409E}" srcOrd="0" destOrd="0" presId="urn:microsoft.com/office/officeart/2005/8/layout/process3"/>
    <dgm:cxn modelId="{7C8564FC-A144-477B-A2A4-AF2E9F55CE27}" type="presParOf" srcId="{30661F17-35F6-4DC0-B979-C9093DBA722F}" destId="{0A5482A3-3730-49AF-BD8C-7C0D4BD3D70A}" srcOrd="1" destOrd="0" presId="urn:microsoft.com/office/officeart/2005/8/layout/process3"/>
    <dgm:cxn modelId="{A7C4D552-5159-4A96-8FD2-8A66F9A68E09}" type="presParOf" srcId="{30661F17-35F6-4DC0-B979-C9093DBA722F}" destId="{39B44752-8EEA-4F5C-BD4E-D0098E62D348}" srcOrd="2" destOrd="0" presId="urn:microsoft.com/office/officeart/2005/8/layout/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DECAE1-AC0B-457C-A940-C2C0099BFCB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9EFD3B-9C0E-4E36-89D2-33AA9A2E68A6}">
      <dgm:prSet phldrT="[Текст]" custT="1"/>
      <dgm:spPr>
        <a:effectLst>
          <a:outerShdw blurRad="40000" dist="20000" dir="5400000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Квартальная отчетность:</a:t>
          </a:r>
        </a:p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0503723, 0503737</a:t>
          </a:r>
        </a:p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0503738, </a:t>
          </a:r>
          <a:r>
            <a: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0503738-НП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0503769, 0503779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77F6074-515E-460E-8F01-19531A674719}" type="parTrans" cxnId="{D3016C50-F7CE-4033-85AB-5CC553E9DA20}">
      <dgm:prSet/>
      <dgm:spPr/>
      <dgm:t>
        <a:bodyPr/>
        <a:lstStyle/>
        <a:p>
          <a:endParaRPr lang="ru-RU"/>
        </a:p>
      </dgm:t>
    </dgm:pt>
    <dgm:pt modelId="{9F4545BF-577E-4894-AC13-2EACD59E8A0C}" type="sibTrans" cxnId="{D3016C50-F7CE-4033-85AB-5CC553E9DA20}">
      <dgm:prSet/>
      <dgm:spPr/>
      <dgm:t>
        <a:bodyPr/>
        <a:lstStyle/>
        <a:p>
          <a:endParaRPr lang="ru-RU"/>
        </a:p>
      </dgm:t>
    </dgm:pt>
    <dgm:pt modelId="{E05A4B49-4DE6-4C0A-A8A4-5472C2AF4F9F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Годовая отчетность </a:t>
          </a:r>
        </a:p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все остальные формы</a:t>
          </a:r>
        </a:p>
      </dgm:t>
    </dgm:pt>
    <dgm:pt modelId="{0819E0D1-558E-46FA-AF1F-7548E11F3B9C}" type="parTrans" cxnId="{86AE4F81-9AC8-43E7-B29A-72BB8FFA7EC8}">
      <dgm:prSet/>
      <dgm:spPr/>
      <dgm:t>
        <a:bodyPr/>
        <a:lstStyle/>
        <a:p>
          <a:endParaRPr lang="ru-RU"/>
        </a:p>
      </dgm:t>
    </dgm:pt>
    <dgm:pt modelId="{19095FC2-C720-4FAE-8D8D-311D85A40B5B}" type="sibTrans" cxnId="{86AE4F81-9AC8-43E7-B29A-72BB8FFA7EC8}">
      <dgm:prSet/>
      <dgm:spPr/>
      <dgm:t>
        <a:bodyPr/>
        <a:lstStyle/>
        <a:p>
          <a:endParaRPr lang="ru-RU"/>
        </a:p>
      </dgm:t>
    </dgm:pt>
    <dgm:pt modelId="{6FDD0F90-6099-4E5C-BD66-35F25EA08DD4}" type="pres">
      <dgm:prSet presAssocID="{87DECAE1-AC0B-457C-A940-C2C0099BFCB7}" presName="Name0" presStyleCnt="0">
        <dgm:presLayoutVars>
          <dgm:dir/>
          <dgm:resizeHandles val="exact"/>
        </dgm:presLayoutVars>
      </dgm:prSet>
      <dgm:spPr/>
    </dgm:pt>
    <dgm:pt modelId="{6827613F-CECD-4BB8-91C7-C53ACCB4A1A8}" type="pres">
      <dgm:prSet presAssocID="{6D9EFD3B-9C0E-4E36-89D2-33AA9A2E68A6}" presName="node" presStyleLbl="node1" presStyleIdx="0" presStyleCnt="2">
        <dgm:presLayoutVars>
          <dgm:bulletEnabled val="1"/>
        </dgm:presLayoutVars>
      </dgm:prSet>
      <dgm:spPr/>
    </dgm:pt>
    <dgm:pt modelId="{097E45DC-F414-4062-9615-DB0A00F9ADCE}" type="pres">
      <dgm:prSet presAssocID="{9F4545BF-577E-4894-AC13-2EACD59E8A0C}" presName="sibTrans" presStyleCnt="0"/>
      <dgm:spPr/>
    </dgm:pt>
    <dgm:pt modelId="{977B1719-C2CA-4159-949C-D88DA16ECDC9}" type="pres">
      <dgm:prSet presAssocID="{E05A4B49-4DE6-4C0A-A8A4-5472C2AF4F9F}" presName="node" presStyleLbl="node1" presStyleIdx="1" presStyleCnt="2">
        <dgm:presLayoutVars>
          <dgm:bulletEnabled val="1"/>
        </dgm:presLayoutVars>
      </dgm:prSet>
      <dgm:spPr/>
    </dgm:pt>
  </dgm:ptLst>
  <dgm:cxnLst>
    <dgm:cxn modelId="{D3016C50-F7CE-4033-85AB-5CC553E9DA20}" srcId="{87DECAE1-AC0B-457C-A940-C2C0099BFCB7}" destId="{6D9EFD3B-9C0E-4E36-89D2-33AA9A2E68A6}" srcOrd="0" destOrd="0" parTransId="{577F6074-515E-460E-8F01-19531A674719}" sibTransId="{9F4545BF-577E-4894-AC13-2EACD59E8A0C}"/>
    <dgm:cxn modelId="{86AE4F81-9AC8-43E7-B29A-72BB8FFA7EC8}" srcId="{87DECAE1-AC0B-457C-A940-C2C0099BFCB7}" destId="{E05A4B49-4DE6-4C0A-A8A4-5472C2AF4F9F}" srcOrd="1" destOrd="0" parTransId="{0819E0D1-558E-46FA-AF1F-7548E11F3B9C}" sibTransId="{19095FC2-C720-4FAE-8D8D-311D85A40B5B}"/>
    <dgm:cxn modelId="{6648CE99-5158-46F4-9DF7-E788B360F889}" type="presOf" srcId="{6D9EFD3B-9C0E-4E36-89D2-33AA9A2E68A6}" destId="{6827613F-CECD-4BB8-91C7-C53ACCB4A1A8}" srcOrd="0" destOrd="0" presId="urn:microsoft.com/office/officeart/2005/8/layout/hList6"/>
    <dgm:cxn modelId="{D5C08E9E-0D8B-4DD0-A49E-C6E8636C4359}" type="presOf" srcId="{87DECAE1-AC0B-457C-A940-C2C0099BFCB7}" destId="{6FDD0F90-6099-4E5C-BD66-35F25EA08DD4}" srcOrd="0" destOrd="0" presId="urn:microsoft.com/office/officeart/2005/8/layout/hList6"/>
    <dgm:cxn modelId="{295E36FC-492D-4BE3-92EA-9B0CBE0AC3BA}" type="presOf" srcId="{E05A4B49-4DE6-4C0A-A8A4-5472C2AF4F9F}" destId="{977B1719-C2CA-4159-949C-D88DA16ECDC9}" srcOrd="0" destOrd="0" presId="urn:microsoft.com/office/officeart/2005/8/layout/hList6"/>
    <dgm:cxn modelId="{55EB701B-4A3C-427A-82AC-2B324C4F8D63}" type="presParOf" srcId="{6FDD0F90-6099-4E5C-BD66-35F25EA08DD4}" destId="{6827613F-CECD-4BB8-91C7-C53ACCB4A1A8}" srcOrd="0" destOrd="0" presId="urn:microsoft.com/office/officeart/2005/8/layout/hList6"/>
    <dgm:cxn modelId="{5A6467D5-43EB-4980-A18E-B6959840B0DD}" type="presParOf" srcId="{6FDD0F90-6099-4E5C-BD66-35F25EA08DD4}" destId="{097E45DC-F414-4062-9615-DB0A00F9ADCE}" srcOrd="1" destOrd="0" presId="urn:microsoft.com/office/officeart/2005/8/layout/hList6"/>
    <dgm:cxn modelId="{13A5EB31-688D-4C02-9F37-B9FF3B48A70B}" type="presParOf" srcId="{6FDD0F90-6099-4E5C-BD66-35F25EA08DD4}" destId="{977B1719-C2CA-4159-949C-D88DA16ECDC9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97AEA8-97E5-4DD5-AFF5-9929B33F7B2B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03592B12-1BC3-4FC1-9198-EA77B3F45341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Сопроводительное письмо</a:t>
          </a:r>
        </a:p>
      </dgm:t>
    </dgm:pt>
    <dgm:pt modelId="{087322F7-CC91-42B5-A981-0759EAC3736A}" type="parTrans" cxnId="{0EBCF673-9AE8-42F4-92A2-3DF6ED076D34}">
      <dgm:prSet/>
      <dgm:spPr/>
      <dgm:t>
        <a:bodyPr/>
        <a:lstStyle/>
        <a:p>
          <a:endParaRPr lang="ru-RU"/>
        </a:p>
      </dgm:t>
    </dgm:pt>
    <dgm:pt modelId="{ACF04FFA-9845-4598-B2EC-89DB1F1B1A64}" type="sibTrans" cxnId="{0EBCF673-9AE8-42F4-92A2-3DF6ED076D34}">
      <dgm:prSet/>
      <dgm:spPr/>
      <dgm:t>
        <a:bodyPr/>
        <a:lstStyle/>
        <a:p>
          <a:endParaRPr lang="ru-RU"/>
        </a:p>
      </dgm:t>
    </dgm:pt>
    <dgm:pt modelId="{0B0C7BC8-F278-40F8-94C5-E42F7C8050C5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Форма согласования приема годовой бюджетной (бухгалтерской) отчетности</a:t>
          </a:r>
        </a:p>
      </dgm:t>
    </dgm:pt>
    <dgm:pt modelId="{D9CC04AC-ADCA-4E17-9FDD-AD1C435DAA89}" type="parTrans" cxnId="{9762F60B-5C35-4408-837A-DCBC7E1D645B}">
      <dgm:prSet/>
      <dgm:spPr/>
      <dgm:t>
        <a:bodyPr/>
        <a:lstStyle/>
        <a:p>
          <a:endParaRPr lang="ru-RU"/>
        </a:p>
      </dgm:t>
    </dgm:pt>
    <dgm:pt modelId="{ACE3FEB2-2AC7-4844-AA10-84B3A0026155}" type="sibTrans" cxnId="{9762F60B-5C35-4408-837A-DCBC7E1D645B}">
      <dgm:prSet/>
      <dgm:spPr/>
      <dgm:t>
        <a:bodyPr/>
        <a:lstStyle/>
        <a:p>
          <a:endParaRPr lang="ru-RU"/>
        </a:p>
      </dgm:t>
    </dgm:pt>
    <dgm:pt modelId="{A7C3AF80-E492-4C7C-9B58-C3CF6FBBD6C1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С оглавлением, пронумерована, прошнурована и скреплена печатью</a:t>
          </a:r>
        </a:p>
      </dgm:t>
    </dgm:pt>
    <dgm:pt modelId="{3F0EBCC6-E57C-4403-880D-2E26AA340486}" type="parTrans" cxnId="{F02E2AE4-DFBE-4BF6-9BEA-6C708E66781F}">
      <dgm:prSet/>
      <dgm:spPr/>
      <dgm:t>
        <a:bodyPr/>
        <a:lstStyle/>
        <a:p>
          <a:endParaRPr lang="ru-RU"/>
        </a:p>
      </dgm:t>
    </dgm:pt>
    <dgm:pt modelId="{E4658DB9-2A59-423A-A698-47186F910473}" type="sibTrans" cxnId="{F02E2AE4-DFBE-4BF6-9BEA-6C708E66781F}">
      <dgm:prSet/>
      <dgm:spPr/>
      <dgm:t>
        <a:bodyPr/>
        <a:lstStyle/>
        <a:p>
          <a:endParaRPr lang="ru-RU"/>
        </a:p>
      </dgm:t>
    </dgm:pt>
    <dgm:pt modelId="{72E7A17A-F000-4146-8AF2-1A268360FC53}" type="pres">
      <dgm:prSet presAssocID="{3497AEA8-97E5-4DD5-AFF5-9929B33F7B2B}" presName="CompostProcess" presStyleCnt="0">
        <dgm:presLayoutVars>
          <dgm:dir/>
          <dgm:resizeHandles val="exact"/>
        </dgm:presLayoutVars>
      </dgm:prSet>
      <dgm:spPr/>
    </dgm:pt>
    <dgm:pt modelId="{50E7D35F-A2B5-45B2-B84F-28E1685B2A42}" type="pres">
      <dgm:prSet presAssocID="{3497AEA8-97E5-4DD5-AFF5-9929B33F7B2B}" presName="arrow" presStyleLbl="bgShp" presStyleIdx="0" presStyleCnt="1"/>
      <dgm:spPr/>
    </dgm:pt>
    <dgm:pt modelId="{7099842A-D6F9-451F-83EE-FE6DD05FD1EE}" type="pres">
      <dgm:prSet presAssocID="{3497AEA8-97E5-4DD5-AFF5-9929B33F7B2B}" presName="linearProcess" presStyleCnt="0"/>
      <dgm:spPr/>
    </dgm:pt>
    <dgm:pt modelId="{473C4D16-9AB9-4836-94D8-37183689CC2A}" type="pres">
      <dgm:prSet presAssocID="{03592B12-1BC3-4FC1-9198-EA77B3F45341}" presName="textNode" presStyleLbl="node1" presStyleIdx="0" presStyleCnt="3">
        <dgm:presLayoutVars>
          <dgm:bulletEnabled val="1"/>
        </dgm:presLayoutVars>
      </dgm:prSet>
      <dgm:spPr/>
    </dgm:pt>
    <dgm:pt modelId="{A1D09ACC-05A8-43CF-A372-0CBF5748B2DF}" type="pres">
      <dgm:prSet presAssocID="{ACF04FFA-9845-4598-B2EC-89DB1F1B1A64}" presName="sibTrans" presStyleCnt="0"/>
      <dgm:spPr/>
    </dgm:pt>
    <dgm:pt modelId="{F25C597A-7C27-453B-99B5-4E7DB4C4A6DE}" type="pres">
      <dgm:prSet presAssocID="{0B0C7BC8-F278-40F8-94C5-E42F7C8050C5}" presName="textNode" presStyleLbl="node1" presStyleIdx="1" presStyleCnt="3">
        <dgm:presLayoutVars>
          <dgm:bulletEnabled val="1"/>
        </dgm:presLayoutVars>
      </dgm:prSet>
      <dgm:spPr/>
    </dgm:pt>
    <dgm:pt modelId="{6B4B95B5-DD60-420E-8F63-D59557AEA4A8}" type="pres">
      <dgm:prSet presAssocID="{ACE3FEB2-2AC7-4844-AA10-84B3A0026155}" presName="sibTrans" presStyleCnt="0"/>
      <dgm:spPr/>
    </dgm:pt>
    <dgm:pt modelId="{55995934-DE6C-4E46-B271-A2A00F350695}" type="pres">
      <dgm:prSet presAssocID="{A7C3AF80-E492-4C7C-9B58-C3CF6FBBD6C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762F60B-5C35-4408-837A-DCBC7E1D645B}" srcId="{3497AEA8-97E5-4DD5-AFF5-9929B33F7B2B}" destId="{0B0C7BC8-F278-40F8-94C5-E42F7C8050C5}" srcOrd="1" destOrd="0" parTransId="{D9CC04AC-ADCA-4E17-9FDD-AD1C435DAA89}" sibTransId="{ACE3FEB2-2AC7-4844-AA10-84B3A0026155}"/>
    <dgm:cxn modelId="{BA2E721B-A1A0-4AC6-BD56-FFBA7629FFD3}" type="presOf" srcId="{0B0C7BC8-F278-40F8-94C5-E42F7C8050C5}" destId="{F25C597A-7C27-453B-99B5-4E7DB4C4A6DE}" srcOrd="0" destOrd="0" presId="urn:microsoft.com/office/officeart/2005/8/layout/hProcess9"/>
    <dgm:cxn modelId="{0EBCF673-9AE8-42F4-92A2-3DF6ED076D34}" srcId="{3497AEA8-97E5-4DD5-AFF5-9929B33F7B2B}" destId="{03592B12-1BC3-4FC1-9198-EA77B3F45341}" srcOrd="0" destOrd="0" parTransId="{087322F7-CC91-42B5-A981-0759EAC3736A}" sibTransId="{ACF04FFA-9845-4598-B2EC-89DB1F1B1A64}"/>
    <dgm:cxn modelId="{B22BB456-F882-4B02-B1E4-B4B5E5558AE2}" type="presOf" srcId="{3497AEA8-97E5-4DD5-AFF5-9929B33F7B2B}" destId="{72E7A17A-F000-4146-8AF2-1A268360FC53}" srcOrd="0" destOrd="0" presId="urn:microsoft.com/office/officeart/2005/8/layout/hProcess9"/>
    <dgm:cxn modelId="{2530DBE0-B867-4886-BE8F-8D407D808BA0}" type="presOf" srcId="{03592B12-1BC3-4FC1-9198-EA77B3F45341}" destId="{473C4D16-9AB9-4836-94D8-37183689CC2A}" srcOrd="0" destOrd="0" presId="urn:microsoft.com/office/officeart/2005/8/layout/hProcess9"/>
    <dgm:cxn modelId="{F02E2AE4-DFBE-4BF6-9BEA-6C708E66781F}" srcId="{3497AEA8-97E5-4DD5-AFF5-9929B33F7B2B}" destId="{A7C3AF80-E492-4C7C-9B58-C3CF6FBBD6C1}" srcOrd="2" destOrd="0" parTransId="{3F0EBCC6-E57C-4403-880D-2E26AA340486}" sibTransId="{E4658DB9-2A59-423A-A698-47186F910473}"/>
    <dgm:cxn modelId="{A6D076EE-7AA5-4E96-8A64-A3ED9D394DD3}" type="presOf" srcId="{A7C3AF80-E492-4C7C-9B58-C3CF6FBBD6C1}" destId="{55995934-DE6C-4E46-B271-A2A00F350695}" srcOrd="0" destOrd="0" presId="urn:microsoft.com/office/officeart/2005/8/layout/hProcess9"/>
    <dgm:cxn modelId="{04ECC59D-A051-46C7-BD3D-16140C84FD1B}" type="presParOf" srcId="{72E7A17A-F000-4146-8AF2-1A268360FC53}" destId="{50E7D35F-A2B5-45B2-B84F-28E1685B2A42}" srcOrd="0" destOrd="0" presId="urn:microsoft.com/office/officeart/2005/8/layout/hProcess9"/>
    <dgm:cxn modelId="{AB381DFF-0B33-4839-9310-2EEC6ED41A05}" type="presParOf" srcId="{72E7A17A-F000-4146-8AF2-1A268360FC53}" destId="{7099842A-D6F9-451F-83EE-FE6DD05FD1EE}" srcOrd="1" destOrd="0" presId="urn:microsoft.com/office/officeart/2005/8/layout/hProcess9"/>
    <dgm:cxn modelId="{574E8AC1-748A-4BE4-8007-A4F366FDFF00}" type="presParOf" srcId="{7099842A-D6F9-451F-83EE-FE6DD05FD1EE}" destId="{473C4D16-9AB9-4836-94D8-37183689CC2A}" srcOrd="0" destOrd="0" presId="urn:microsoft.com/office/officeart/2005/8/layout/hProcess9"/>
    <dgm:cxn modelId="{9566E9AA-8452-4B89-9142-0A48165A28E3}" type="presParOf" srcId="{7099842A-D6F9-451F-83EE-FE6DD05FD1EE}" destId="{A1D09ACC-05A8-43CF-A372-0CBF5748B2DF}" srcOrd="1" destOrd="0" presId="urn:microsoft.com/office/officeart/2005/8/layout/hProcess9"/>
    <dgm:cxn modelId="{65C7B7E4-EE7A-43AE-B937-08B32E7E1581}" type="presParOf" srcId="{7099842A-D6F9-451F-83EE-FE6DD05FD1EE}" destId="{F25C597A-7C27-453B-99B5-4E7DB4C4A6DE}" srcOrd="2" destOrd="0" presId="urn:microsoft.com/office/officeart/2005/8/layout/hProcess9"/>
    <dgm:cxn modelId="{5312876F-7D41-4EA7-A0E4-6E31BF50C4E3}" type="presParOf" srcId="{7099842A-D6F9-451F-83EE-FE6DD05FD1EE}" destId="{6B4B95B5-DD60-420E-8F63-D59557AEA4A8}" srcOrd="3" destOrd="0" presId="urn:microsoft.com/office/officeart/2005/8/layout/hProcess9"/>
    <dgm:cxn modelId="{E8A11D33-515C-4AF3-8981-25507988BFD9}" type="presParOf" srcId="{7099842A-D6F9-451F-83EE-FE6DD05FD1EE}" destId="{55995934-DE6C-4E46-B271-A2A00F35069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295BCA-552B-485F-9226-791B02D5970D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7B4CE3-02D8-411C-B9AE-7D5D05B1F891}">
      <dgm:prSet/>
      <dgm:spPr>
        <a:solidFill>
          <a:srgbClr val="00B0F0"/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Для консолидации межведомственных расчетов в рамках одного бюджета</a:t>
          </a:r>
        </a:p>
      </dgm:t>
    </dgm:pt>
    <dgm:pt modelId="{0BEACCD5-D7E9-4162-AA4B-1C861C963F97}" type="parTrans" cxnId="{712E3981-8921-4BAC-BD44-622067494712}">
      <dgm:prSet/>
      <dgm:spPr/>
      <dgm:t>
        <a:bodyPr/>
        <a:lstStyle/>
        <a:p>
          <a:endParaRPr lang="ru-RU"/>
        </a:p>
      </dgm:t>
    </dgm:pt>
    <dgm:pt modelId="{713BDCBF-FD8D-4915-872F-FA6B83EDBC6C}" type="sibTrans" cxnId="{712E3981-8921-4BAC-BD44-622067494712}">
      <dgm:prSet/>
      <dgm:spPr/>
      <dgm:t>
        <a:bodyPr/>
        <a:lstStyle/>
        <a:p>
          <a:endParaRPr lang="ru-RU"/>
        </a:p>
      </dgm:t>
    </dgm:pt>
    <dgm:pt modelId="{A80342AC-BAC0-4F9F-96C0-1E24B6D76A83}">
      <dgm:prSet phldrT="[Текст]" custT="1"/>
      <dgm:spPr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 anchor="t"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за 2018 год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принимающая сторона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1.401.10.189</a:t>
          </a:r>
        </a:p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передающая сторона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1.401.20.241</a:t>
          </a:r>
        </a:p>
      </dgm:t>
    </dgm:pt>
    <dgm:pt modelId="{62A9C2AF-820C-439F-A188-AF9B52C0E49B}" type="parTrans" cxnId="{467A7023-7D2E-429C-A763-6517C47AFEB4}">
      <dgm:prSet/>
      <dgm:spPr/>
      <dgm:t>
        <a:bodyPr/>
        <a:lstStyle/>
        <a:p>
          <a:endParaRPr lang="ru-RU"/>
        </a:p>
      </dgm:t>
    </dgm:pt>
    <dgm:pt modelId="{E859BC10-C59C-4905-9603-BB8F0AFA205D}" type="sibTrans" cxnId="{467A7023-7D2E-429C-A763-6517C47AFEB4}">
      <dgm:prSet/>
      <dgm:spPr/>
      <dgm:t>
        <a:bodyPr/>
        <a:lstStyle/>
        <a:p>
          <a:endParaRPr lang="ru-RU"/>
        </a:p>
      </dgm:t>
    </dgm:pt>
    <dgm:pt modelId="{55B3AF89-0549-4ACE-A270-B95BE7C38637}">
      <dgm:prSet phldrT="[Текст]" custT="1"/>
      <dgm:spPr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9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за 2019 год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принимающая сторона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1.401.10.191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1.401.10.195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передающая сторона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1.401.20.241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1.401.20.281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EB365-C410-419C-8E75-E605EF81E14E}" type="parTrans" cxnId="{31D118D9-98A9-4224-A271-205D375DF4DF}">
      <dgm:prSet/>
      <dgm:spPr/>
      <dgm:t>
        <a:bodyPr/>
        <a:lstStyle/>
        <a:p>
          <a:endParaRPr lang="ru-RU"/>
        </a:p>
      </dgm:t>
    </dgm:pt>
    <dgm:pt modelId="{284D9398-3584-4C5A-872F-1585946FB298}" type="sibTrans" cxnId="{31D118D9-98A9-4224-A271-205D375DF4DF}">
      <dgm:prSet/>
      <dgm:spPr/>
      <dgm:t>
        <a:bodyPr/>
        <a:lstStyle/>
        <a:p>
          <a:endParaRPr lang="ru-RU"/>
        </a:p>
      </dgm:t>
    </dgm:pt>
    <dgm:pt modelId="{633BC937-5E3A-4BB8-9BFE-E982FD0AC1F3}">
      <dgm:prSet/>
      <dgm:spPr/>
      <dgm:t>
        <a:bodyPr/>
        <a:lstStyle/>
        <a:p>
          <a:endParaRPr lang="ru-RU" dirty="0"/>
        </a:p>
      </dgm:t>
    </dgm:pt>
    <dgm:pt modelId="{6FCD3402-1051-46B1-BE6E-97AFD0FE9E30}" type="parTrans" cxnId="{480CC7DA-1F2A-485D-9DE0-2DD0B518998E}">
      <dgm:prSet/>
      <dgm:spPr/>
      <dgm:t>
        <a:bodyPr/>
        <a:lstStyle/>
        <a:p>
          <a:endParaRPr lang="ru-RU"/>
        </a:p>
      </dgm:t>
    </dgm:pt>
    <dgm:pt modelId="{06C61168-7AD3-47EF-8424-475501137036}" type="sibTrans" cxnId="{480CC7DA-1F2A-485D-9DE0-2DD0B518998E}">
      <dgm:prSet/>
      <dgm:spPr/>
      <dgm:t>
        <a:bodyPr/>
        <a:lstStyle/>
        <a:p>
          <a:endParaRPr lang="ru-RU"/>
        </a:p>
      </dgm:t>
    </dgm:pt>
    <dgm:pt modelId="{12076D22-3DF0-4610-A10C-6920F3FCA14F}" type="pres">
      <dgm:prSet presAssocID="{1F295BCA-552B-485F-9226-791B02D5970D}" presName="composite" presStyleCnt="0">
        <dgm:presLayoutVars>
          <dgm:chMax val="1"/>
          <dgm:dir/>
          <dgm:resizeHandles val="exact"/>
        </dgm:presLayoutVars>
      </dgm:prSet>
      <dgm:spPr/>
    </dgm:pt>
    <dgm:pt modelId="{AC74D4D1-DF62-4555-B921-440CA6A9B248}" type="pres">
      <dgm:prSet presAssocID="{D47B4CE3-02D8-411C-B9AE-7D5D05B1F891}" presName="roof" presStyleLbl="dkBgShp" presStyleIdx="0" presStyleCnt="2" custLinFactNeighborX="-284" custLinFactNeighborY="5906"/>
      <dgm:spPr/>
    </dgm:pt>
    <dgm:pt modelId="{8F88BD4F-AE9A-444E-A377-5FF755B81340}" type="pres">
      <dgm:prSet presAssocID="{D47B4CE3-02D8-411C-B9AE-7D5D05B1F891}" presName="pillars" presStyleCnt="0"/>
      <dgm:spPr/>
    </dgm:pt>
    <dgm:pt modelId="{7BF08277-6270-42A9-962E-C769F5439EA3}" type="pres">
      <dgm:prSet presAssocID="{D47B4CE3-02D8-411C-B9AE-7D5D05B1F891}" presName="pillar1" presStyleLbl="node1" presStyleIdx="0" presStyleCnt="2">
        <dgm:presLayoutVars>
          <dgm:bulletEnabled val="1"/>
        </dgm:presLayoutVars>
      </dgm:prSet>
      <dgm:spPr/>
    </dgm:pt>
    <dgm:pt modelId="{319D7BE4-FB07-413B-A530-EECA0B5DAA34}" type="pres">
      <dgm:prSet presAssocID="{55B3AF89-0549-4ACE-A270-B95BE7C38637}" presName="pillarX" presStyleLbl="node1" presStyleIdx="1" presStyleCnt="2">
        <dgm:presLayoutVars>
          <dgm:bulletEnabled val="1"/>
        </dgm:presLayoutVars>
      </dgm:prSet>
      <dgm:spPr/>
    </dgm:pt>
    <dgm:pt modelId="{4D60E0E1-8207-40C2-9375-BF13DDF7B365}" type="pres">
      <dgm:prSet presAssocID="{D47B4CE3-02D8-411C-B9AE-7D5D05B1F891}" presName="base" presStyleLbl="dkBgShp" presStyleIdx="1" presStyleCnt="2"/>
      <dgm:spPr>
        <a:solidFill>
          <a:srgbClr val="00B0F0"/>
        </a:solidFill>
      </dgm:spPr>
    </dgm:pt>
  </dgm:ptLst>
  <dgm:cxnLst>
    <dgm:cxn modelId="{59009F0F-C27B-477C-AA41-A8FE2188DDA1}" type="presOf" srcId="{55B3AF89-0549-4ACE-A270-B95BE7C38637}" destId="{319D7BE4-FB07-413B-A530-EECA0B5DAA34}" srcOrd="0" destOrd="0" presId="urn:microsoft.com/office/officeart/2005/8/layout/hList3"/>
    <dgm:cxn modelId="{467A7023-7D2E-429C-A763-6517C47AFEB4}" srcId="{D47B4CE3-02D8-411C-B9AE-7D5D05B1F891}" destId="{A80342AC-BAC0-4F9F-96C0-1E24B6D76A83}" srcOrd="0" destOrd="0" parTransId="{62A9C2AF-820C-439F-A188-AF9B52C0E49B}" sibTransId="{E859BC10-C59C-4905-9603-BB8F0AFA205D}"/>
    <dgm:cxn modelId="{7F318E29-A94E-4BC8-AC95-0910B484C8FF}" type="presOf" srcId="{D47B4CE3-02D8-411C-B9AE-7D5D05B1F891}" destId="{AC74D4D1-DF62-4555-B921-440CA6A9B248}" srcOrd="0" destOrd="0" presId="urn:microsoft.com/office/officeart/2005/8/layout/hList3"/>
    <dgm:cxn modelId="{FDA0CD41-04D7-4C32-B080-9C3C9B849860}" type="presOf" srcId="{1F295BCA-552B-485F-9226-791B02D5970D}" destId="{12076D22-3DF0-4610-A10C-6920F3FCA14F}" srcOrd="0" destOrd="0" presId="urn:microsoft.com/office/officeart/2005/8/layout/hList3"/>
    <dgm:cxn modelId="{1C2E647E-8649-46CA-8A7A-ECAE392D135D}" type="presOf" srcId="{A80342AC-BAC0-4F9F-96C0-1E24B6D76A83}" destId="{7BF08277-6270-42A9-962E-C769F5439EA3}" srcOrd="0" destOrd="0" presId="urn:microsoft.com/office/officeart/2005/8/layout/hList3"/>
    <dgm:cxn modelId="{712E3981-8921-4BAC-BD44-622067494712}" srcId="{1F295BCA-552B-485F-9226-791B02D5970D}" destId="{D47B4CE3-02D8-411C-B9AE-7D5D05B1F891}" srcOrd="0" destOrd="0" parTransId="{0BEACCD5-D7E9-4162-AA4B-1C861C963F97}" sibTransId="{713BDCBF-FD8D-4915-872F-FA6B83EDBC6C}"/>
    <dgm:cxn modelId="{31D118D9-98A9-4224-A271-205D375DF4DF}" srcId="{D47B4CE3-02D8-411C-B9AE-7D5D05B1F891}" destId="{55B3AF89-0549-4ACE-A270-B95BE7C38637}" srcOrd="1" destOrd="0" parTransId="{4A5EB365-C410-419C-8E75-E605EF81E14E}" sibTransId="{284D9398-3584-4C5A-872F-1585946FB298}"/>
    <dgm:cxn modelId="{480CC7DA-1F2A-485D-9DE0-2DD0B518998E}" srcId="{1F295BCA-552B-485F-9226-791B02D5970D}" destId="{633BC937-5E3A-4BB8-9BFE-E982FD0AC1F3}" srcOrd="1" destOrd="0" parTransId="{6FCD3402-1051-46B1-BE6E-97AFD0FE9E30}" sibTransId="{06C61168-7AD3-47EF-8424-475501137036}"/>
    <dgm:cxn modelId="{62EE69BB-93B4-47B1-A680-08608ED56A66}" type="presParOf" srcId="{12076D22-3DF0-4610-A10C-6920F3FCA14F}" destId="{AC74D4D1-DF62-4555-B921-440CA6A9B248}" srcOrd="0" destOrd="0" presId="urn:microsoft.com/office/officeart/2005/8/layout/hList3"/>
    <dgm:cxn modelId="{6727412C-27C0-4517-A209-464E0D52022C}" type="presParOf" srcId="{12076D22-3DF0-4610-A10C-6920F3FCA14F}" destId="{8F88BD4F-AE9A-444E-A377-5FF755B81340}" srcOrd="1" destOrd="0" presId="urn:microsoft.com/office/officeart/2005/8/layout/hList3"/>
    <dgm:cxn modelId="{57E96CA8-7EE5-4F45-8362-EDC8F60C5734}" type="presParOf" srcId="{8F88BD4F-AE9A-444E-A377-5FF755B81340}" destId="{7BF08277-6270-42A9-962E-C769F5439EA3}" srcOrd="0" destOrd="0" presId="urn:microsoft.com/office/officeart/2005/8/layout/hList3"/>
    <dgm:cxn modelId="{139397D1-688A-47EF-9EC6-8BE4B79E8EAD}" type="presParOf" srcId="{8F88BD4F-AE9A-444E-A377-5FF755B81340}" destId="{319D7BE4-FB07-413B-A530-EECA0B5DAA34}" srcOrd="1" destOrd="0" presId="urn:microsoft.com/office/officeart/2005/8/layout/hList3"/>
    <dgm:cxn modelId="{0E824916-E5AA-4D85-8AD4-BB164D4A15C1}" type="presParOf" srcId="{12076D22-3DF0-4610-A10C-6920F3FCA14F}" destId="{4D60E0E1-8207-40C2-9375-BF13DDF7B36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295BCA-552B-485F-9226-791B02D5970D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7B4CE3-02D8-411C-B9AE-7D5D05B1F891}">
      <dgm:prSet/>
      <dgm:spPr>
        <a:solidFill>
          <a:srgbClr val="00B0F0"/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Для консолидации доходов и расходов между бюджетами по методу начисления </a:t>
          </a:r>
        </a:p>
      </dgm:t>
    </dgm:pt>
    <dgm:pt modelId="{0BEACCD5-D7E9-4162-AA4B-1C861C963F97}" type="parTrans" cxnId="{712E3981-8921-4BAC-BD44-622067494712}">
      <dgm:prSet/>
      <dgm:spPr/>
      <dgm:t>
        <a:bodyPr/>
        <a:lstStyle/>
        <a:p>
          <a:endParaRPr lang="ru-RU"/>
        </a:p>
      </dgm:t>
    </dgm:pt>
    <dgm:pt modelId="{713BDCBF-FD8D-4915-872F-FA6B83EDBC6C}" type="sibTrans" cxnId="{712E3981-8921-4BAC-BD44-622067494712}">
      <dgm:prSet/>
      <dgm:spPr/>
      <dgm:t>
        <a:bodyPr/>
        <a:lstStyle/>
        <a:p>
          <a:endParaRPr lang="ru-RU"/>
        </a:p>
      </dgm:t>
    </dgm:pt>
    <dgm:pt modelId="{A80342AC-BAC0-4F9F-96C0-1E24B6D76A83}">
      <dgm:prSet phldrT="[Текст]" custT="1"/>
      <dgm:spPr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 anchor="t"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за 2018 год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принимающая сторона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1.401.10.151</a:t>
          </a:r>
        </a:p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передающая сторона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1.401.20.251</a:t>
          </a:r>
        </a:p>
      </dgm:t>
    </dgm:pt>
    <dgm:pt modelId="{62A9C2AF-820C-439F-A188-AF9B52C0E49B}" type="parTrans" cxnId="{467A7023-7D2E-429C-A763-6517C47AFEB4}">
      <dgm:prSet/>
      <dgm:spPr/>
      <dgm:t>
        <a:bodyPr/>
        <a:lstStyle/>
        <a:p>
          <a:endParaRPr lang="ru-RU"/>
        </a:p>
      </dgm:t>
    </dgm:pt>
    <dgm:pt modelId="{E859BC10-C59C-4905-9603-BB8F0AFA205D}" type="sibTrans" cxnId="{467A7023-7D2E-429C-A763-6517C47AFEB4}">
      <dgm:prSet/>
      <dgm:spPr/>
      <dgm:t>
        <a:bodyPr/>
        <a:lstStyle/>
        <a:p>
          <a:endParaRPr lang="ru-RU"/>
        </a:p>
      </dgm:t>
    </dgm:pt>
    <dgm:pt modelId="{55B3AF89-0549-4ACE-A270-B95BE7C38637}">
      <dgm:prSet phldrT="[Текст]" custT="1"/>
      <dgm:spPr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9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 anchor="t"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за 2019 год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принимающая сторона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1.401.10.191,1.401.10.195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1.401.10.151, 1.401.10.161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передающая сторона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1.401.20.251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EB365-C410-419C-8E75-E605EF81E14E}" type="parTrans" cxnId="{31D118D9-98A9-4224-A271-205D375DF4DF}">
      <dgm:prSet/>
      <dgm:spPr/>
      <dgm:t>
        <a:bodyPr/>
        <a:lstStyle/>
        <a:p>
          <a:endParaRPr lang="ru-RU"/>
        </a:p>
      </dgm:t>
    </dgm:pt>
    <dgm:pt modelId="{284D9398-3584-4C5A-872F-1585946FB298}" type="sibTrans" cxnId="{31D118D9-98A9-4224-A271-205D375DF4DF}">
      <dgm:prSet/>
      <dgm:spPr/>
      <dgm:t>
        <a:bodyPr/>
        <a:lstStyle/>
        <a:p>
          <a:endParaRPr lang="ru-RU"/>
        </a:p>
      </dgm:t>
    </dgm:pt>
    <dgm:pt modelId="{633BC937-5E3A-4BB8-9BFE-E982FD0AC1F3}">
      <dgm:prSet/>
      <dgm:spPr/>
      <dgm:t>
        <a:bodyPr/>
        <a:lstStyle/>
        <a:p>
          <a:endParaRPr lang="ru-RU" dirty="0"/>
        </a:p>
      </dgm:t>
    </dgm:pt>
    <dgm:pt modelId="{6FCD3402-1051-46B1-BE6E-97AFD0FE9E30}" type="parTrans" cxnId="{480CC7DA-1F2A-485D-9DE0-2DD0B518998E}">
      <dgm:prSet/>
      <dgm:spPr/>
      <dgm:t>
        <a:bodyPr/>
        <a:lstStyle/>
        <a:p>
          <a:endParaRPr lang="ru-RU"/>
        </a:p>
      </dgm:t>
    </dgm:pt>
    <dgm:pt modelId="{06C61168-7AD3-47EF-8424-475501137036}" type="sibTrans" cxnId="{480CC7DA-1F2A-485D-9DE0-2DD0B518998E}">
      <dgm:prSet/>
      <dgm:spPr/>
      <dgm:t>
        <a:bodyPr/>
        <a:lstStyle/>
        <a:p>
          <a:endParaRPr lang="ru-RU"/>
        </a:p>
      </dgm:t>
    </dgm:pt>
    <dgm:pt modelId="{12076D22-3DF0-4610-A10C-6920F3FCA14F}" type="pres">
      <dgm:prSet presAssocID="{1F295BCA-552B-485F-9226-791B02D5970D}" presName="composite" presStyleCnt="0">
        <dgm:presLayoutVars>
          <dgm:chMax val="1"/>
          <dgm:dir/>
          <dgm:resizeHandles val="exact"/>
        </dgm:presLayoutVars>
      </dgm:prSet>
      <dgm:spPr/>
    </dgm:pt>
    <dgm:pt modelId="{AC74D4D1-DF62-4555-B921-440CA6A9B248}" type="pres">
      <dgm:prSet presAssocID="{D47B4CE3-02D8-411C-B9AE-7D5D05B1F891}" presName="roof" presStyleLbl="dkBgShp" presStyleIdx="0" presStyleCnt="2" custLinFactNeighborX="-284" custLinFactNeighborY="5906"/>
      <dgm:spPr/>
    </dgm:pt>
    <dgm:pt modelId="{8F88BD4F-AE9A-444E-A377-5FF755B81340}" type="pres">
      <dgm:prSet presAssocID="{D47B4CE3-02D8-411C-B9AE-7D5D05B1F891}" presName="pillars" presStyleCnt="0"/>
      <dgm:spPr/>
    </dgm:pt>
    <dgm:pt modelId="{7BF08277-6270-42A9-962E-C769F5439EA3}" type="pres">
      <dgm:prSet presAssocID="{D47B4CE3-02D8-411C-B9AE-7D5D05B1F891}" presName="pillar1" presStyleLbl="node1" presStyleIdx="0" presStyleCnt="2">
        <dgm:presLayoutVars>
          <dgm:bulletEnabled val="1"/>
        </dgm:presLayoutVars>
      </dgm:prSet>
      <dgm:spPr/>
    </dgm:pt>
    <dgm:pt modelId="{319D7BE4-FB07-413B-A530-EECA0B5DAA34}" type="pres">
      <dgm:prSet presAssocID="{55B3AF89-0549-4ACE-A270-B95BE7C38637}" presName="pillarX" presStyleLbl="node1" presStyleIdx="1" presStyleCnt="2">
        <dgm:presLayoutVars>
          <dgm:bulletEnabled val="1"/>
        </dgm:presLayoutVars>
      </dgm:prSet>
      <dgm:spPr/>
    </dgm:pt>
    <dgm:pt modelId="{4D60E0E1-8207-40C2-9375-BF13DDF7B365}" type="pres">
      <dgm:prSet presAssocID="{D47B4CE3-02D8-411C-B9AE-7D5D05B1F891}" presName="base" presStyleLbl="dkBgShp" presStyleIdx="1" presStyleCnt="2"/>
      <dgm:spPr>
        <a:solidFill>
          <a:srgbClr val="00B0F0"/>
        </a:solidFill>
      </dgm:spPr>
    </dgm:pt>
  </dgm:ptLst>
  <dgm:cxnLst>
    <dgm:cxn modelId="{59009F0F-C27B-477C-AA41-A8FE2188DDA1}" type="presOf" srcId="{55B3AF89-0549-4ACE-A270-B95BE7C38637}" destId="{319D7BE4-FB07-413B-A530-EECA0B5DAA34}" srcOrd="0" destOrd="0" presId="urn:microsoft.com/office/officeart/2005/8/layout/hList3"/>
    <dgm:cxn modelId="{467A7023-7D2E-429C-A763-6517C47AFEB4}" srcId="{D47B4CE3-02D8-411C-B9AE-7D5D05B1F891}" destId="{A80342AC-BAC0-4F9F-96C0-1E24B6D76A83}" srcOrd="0" destOrd="0" parTransId="{62A9C2AF-820C-439F-A188-AF9B52C0E49B}" sibTransId="{E859BC10-C59C-4905-9603-BB8F0AFA205D}"/>
    <dgm:cxn modelId="{7F318E29-A94E-4BC8-AC95-0910B484C8FF}" type="presOf" srcId="{D47B4CE3-02D8-411C-B9AE-7D5D05B1F891}" destId="{AC74D4D1-DF62-4555-B921-440CA6A9B248}" srcOrd="0" destOrd="0" presId="urn:microsoft.com/office/officeart/2005/8/layout/hList3"/>
    <dgm:cxn modelId="{FDA0CD41-04D7-4C32-B080-9C3C9B849860}" type="presOf" srcId="{1F295BCA-552B-485F-9226-791B02D5970D}" destId="{12076D22-3DF0-4610-A10C-6920F3FCA14F}" srcOrd="0" destOrd="0" presId="urn:microsoft.com/office/officeart/2005/8/layout/hList3"/>
    <dgm:cxn modelId="{1C2E647E-8649-46CA-8A7A-ECAE392D135D}" type="presOf" srcId="{A80342AC-BAC0-4F9F-96C0-1E24B6D76A83}" destId="{7BF08277-6270-42A9-962E-C769F5439EA3}" srcOrd="0" destOrd="0" presId="urn:microsoft.com/office/officeart/2005/8/layout/hList3"/>
    <dgm:cxn modelId="{712E3981-8921-4BAC-BD44-622067494712}" srcId="{1F295BCA-552B-485F-9226-791B02D5970D}" destId="{D47B4CE3-02D8-411C-B9AE-7D5D05B1F891}" srcOrd="0" destOrd="0" parTransId="{0BEACCD5-D7E9-4162-AA4B-1C861C963F97}" sibTransId="{713BDCBF-FD8D-4915-872F-FA6B83EDBC6C}"/>
    <dgm:cxn modelId="{31D118D9-98A9-4224-A271-205D375DF4DF}" srcId="{D47B4CE3-02D8-411C-B9AE-7D5D05B1F891}" destId="{55B3AF89-0549-4ACE-A270-B95BE7C38637}" srcOrd="1" destOrd="0" parTransId="{4A5EB365-C410-419C-8E75-E605EF81E14E}" sibTransId="{284D9398-3584-4C5A-872F-1585946FB298}"/>
    <dgm:cxn modelId="{480CC7DA-1F2A-485D-9DE0-2DD0B518998E}" srcId="{1F295BCA-552B-485F-9226-791B02D5970D}" destId="{633BC937-5E3A-4BB8-9BFE-E982FD0AC1F3}" srcOrd="1" destOrd="0" parTransId="{6FCD3402-1051-46B1-BE6E-97AFD0FE9E30}" sibTransId="{06C61168-7AD3-47EF-8424-475501137036}"/>
    <dgm:cxn modelId="{62EE69BB-93B4-47B1-A680-08608ED56A66}" type="presParOf" srcId="{12076D22-3DF0-4610-A10C-6920F3FCA14F}" destId="{AC74D4D1-DF62-4555-B921-440CA6A9B248}" srcOrd="0" destOrd="0" presId="urn:microsoft.com/office/officeart/2005/8/layout/hList3"/>
    <dgm:cxn modelId="{6727412C-27C0-4517-A209-464E0D52022C}" type="presParOf" srcId="{12076D22-3DF0-4610-A10C-6920F3FCA14F}" destId="{8F88BD4F-AE9A-444E-A377-5FF755B81340}" srcOrd="1" destOrd="0" presId="urn:microsoft.com/office/officeart/2005/8/layout/hList3"/>
    <dgm:cxn modelId="{57E96CA8-7EE5-4F45-8362-EDC8F60C5734}" type="presParOf" srcId="{8F88BD4F-AE9A-444E-A377-5FF755B81340}" destId="{7BF08277-6270-42A9-962E-C769F5439EA3}" srcOrd="0" destOrd="0" presId="urn:microsoft.com/office/officeart/2005/8/layout/hList3"/>
    <dgm:cxn modelId="{139397D1-688A-47EF-9EC6-8BE4B79E8EAD}" type="presParOf" srcId="{8F88BD4F-AE9A-444E-A377-5FF755B81340}" destId="{319D7BE4-FB07-413B-A530-EECA0B5DAA34}" srcOrd="1" destOrd="0" presId="urn:microsoft.com/office/officeart/2005/8/layout/hList3"/>
    <dgm:cxn modelId="{0E824916-E5AA-4D85-8AD4-BB164D4A15C1}" type="presParOf" srcId="{12076D22-3DF0-4610-A10C-6920F3FCA14F}" destId="{4D60E0E1-8207-40C2-9375-BF13DDF7B36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5DFEE-1B94-4ED6-B576-BE195496E08C}">
      <dsp:nvSpPr>
        <dsp:cNvPr id="0" name=""/>
        <dsp:cNvSpPr/>
      </dsp:nvSpPr>
      <dsp:spPr>
        <a:xfrm>
          <a:off x="-5090198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8BA8C-5BC2-4928-B396-B5E20BD6710F}">
      <dsp:nvSpPr>
        <dsp:cNvPr id="0" name=""/>
        <dsp:cNvSpPr/>
      </dsp:nvSpPr>
      <dsp:spPr>
        <a:xfrm>
          <a:off x="833922" y="648084"/>
          <a:ext cx="6847003" cy="12959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69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baseline="0" dirty="0">
              <a:latin typeface="Times New Roman" pitchFamily="18" charset="0"/>
              <a:cs typeface="Times New Roman" pitchFamily="18" charset="0"/>
            </a:rPr>
            <a:t>Организационные вопросы представления бюджетной (бухгалтерской) отчетности</a:t>
          </a:r>
        </a:p>
      </dsp:txBody>
      <dsp:txXfrm>
        <a:off x="833922" y="648084"/>
        <a:ext cx="6847003" cy="1295988"/>
      </dsp:txXfrm>
    </dsp:sp>
    <dsp:sp modelId="{75AF7688-A640-4903-98E9-AADADAF270FF}">
      <dsp:nvSpPr>
        <dsp:cNvPr id="0" name=""/>
        <dsp:cNvSpPr/>
      </dsp:nvSpPr>
      <dsp:spPr>
        <a:xfrm>
          <a:off x="23930" y="486086"/>
          <a:ext cx="1619985" cy="16199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965537-AF9C-4147-8E36-4E46816D1409}">
      <dsp:nvSpPr>
        <dsp:cNvPr id="0" name=""/>
        <dsp:cNvSpPr/>
      </dsp:nvSpPr>
      <dsp:spPr>
        <a:xfrm>
          <a:off x="833922" y="2592430"/>
          <a:ext cx="6847003" cy="12959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691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baseline="0" dirty="0">
              <a:latin typeface="Times New Roman" pitchFamily="18" charset="0"/>
              <a:cs typeface="Times New Roman" pitchFamily="18" charset="0"/>
            </a:rPr>
            <a:t>Формирование показателей отдельных форм отчетности</a:t>
          </a:r>
        </a:p>
      </dsp:txBody>
      <dsp:txXfrm>
        <a:off x="833922" y="2592430"/>
        <a:ext cx="6847003" cy="1295988"/>
      </dsp:txXfrm>
    </dsp:sp>
    <dsp:sp modelId="{94D149BF-5693-4717-9310-46070BAA2F11}">
      <dsp:nvSpPr>
        <dsp:cNvPr id="0" name=""/>
        <dsp:cNvSpPr/>
      </dsp:nvSpPr>
      <dsp:spPr>
        <a:xfrm>
          <a:off x="23930" y="2430432"/>
          <a:ext cx="1619985" cy="16199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F0421-4664-4BD7-A5CF-B9261EEDDDEC}">
      <dsp:nvSpPr>
        <dsp:cNvPr id="0" name=""/>
        <dsp:cNvSpPr/>
      </dsp:nvSpPr>
      <dsp:spPr>
        <a:xfrm>
          <a:off x="2966729" y="176970"/>
          <a:ext cx="4450094" cy="37505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b="1" i="1" kern="1200" dirty="0">
              <a:latin typeface="Times New Roman" pitchFamily="18" charset="0"/>
              <a:cs typeface="Times New Roman" pitchFamily="18" charset="0"/>
            </a:rPr>
            <a:t>Финансовые управления с 13.02.2020г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b="1" i="1" kern="1200" dirty="0">
              <a:latin typeface="Times New Roman" pitchFamily="18" charset="0"/>
              <a:cs typeface="Times New Roman" pitchFamily="18" charset="0"/>
            </a:rPr>
            <a:t>ГРБС республиканского бюджета с 28.01.2020г</a:t>
          </a:r>
        </a:p>
      </dsp:txBody>
      <dsp:txXfrm>
        <a:off x="2966729" y="645784"/>
        <a:ext cx="3043651" cy="2812887"/>
      </dsp:txXfrm>
    </dsp:sp>
    <dsp:sp modelId="{DE08F1B4-CD3C-4291-80C2-E8163079CF6A}">
      <dsp:nvSpPr>
        <dsp:cNvPr id="0" name=""/>
        <dsp:cNvSpPr/>
      </dsp:nvSpPr>
      <dsp:spPr>
        <a:xfrm>
          <a:off x="0" y="2004"/>
          <a:ext cx="2966729" cy="41004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itchFamily="18" charset="0"/>
              <a:cs typeface="Times New Roman" pitchFamily="18" charset="0"/>
            </a:rPr>
            <a:t>Приказ Минфина РТ от 20.12.2019 года 130 о/д</a:t>
          </a:r>
        </a:p>
      </dsp:txBody>
      <dsp:txXfrm>
        <a:off x="144824" y="146828"/>
        <a:ext cx="2677081" cy="3810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D8069-FEE4-48CE-8C4D-CE53136FF196}">
      <dsp:nvSpPr>
        <dsp:cNvPr id="0" name=""/>
        <dsp:cNvSpPr/>
      </dsp:nvSpPr>
      <dsp:spPr>
        <a:xfrm>
          <a:off x="334" y="65467"/>
          <a:ext cx="1617901" cy="276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п.1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4" y="65467"/>
        <a:ext cx="1617901" cy="647160"/>
      </dsp:txXfrm>
    </dsp:sp>
    <dsp:sp modelId="{F6AF1644-9021-4D29-80E0-A61816CC24E5}">
      <dsp:nvSpPr>
        <dsp:cNvPr id="0" name=""/>
        <dsp:cNvSpPr/>
      </dsp:nvSpPr>
      <dsp:spPr>
        <a:xfrm>
          <a:off x="207820" y="740755"/>
          <a:ext cx="2165706" cy="368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Месячная бюджетная отчетность</a:t>
          </a:r>
        </a:p>
      </dsp:txBody>
      <dsp:txXfrm>
        <a:off x="271251" y="804186"/>
        <a:ext cx="2038844" cy="3559538"/>
      </dsp:txXfrm>
    </dsp:sp>
    <dsp:sp modelId="{9AF3747F-815C-49DD-8D37-17643005E496}">
      <dsp:nvSpPr>
        <dsp:cNvPr id="0" name=""/>
        <dsp:cNvSpPr/>
      </dsp:nvSpPr>
      <dsp:spPr>
        <a:xfrm rot="7631">
          <a:off x="1951757" y="190963"/>
          <a:ext cx="707069" cy="4028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tx2"/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>
        <a:off x="1951757" y="271391"/>
        <a:ext cx="586226" cy="241686"/>
      </dsp:txXfrm>
    </dsp:sp>
    <dsp:sp modelId="{FD3B9173-1AEC-49B5-A35E-9B36F535965A}">
      <dsp:nvSpPr>
        <dsp:cNvPr id="0" name=""/>
        <dsp:cNvSpPr/>
      </dsp:nvSpPr>
      <dsp:spPr>
        <a:xfrm>
          <a:off x="2952326" y="72020"/>
          <a:ext cx="1617901" cy="276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п.2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52326" y="72020"/>
        <a:ext cx="1617901" cy="647160"/>
      </dsp:txXfrm>
    </dsp:sp>
    <dsp:sp modelId="{39DFF312-F81C-4B63-B487-5A4070A4B699}">
      <dsp:nvSpPr>
        <dsp:cNvPr id="0" name=""/>
        <dsp:cNvSpPr/>
      </dsp:nvSpPr>
      <dsp:spPr>
        <a:xfrm>
          <a:off x="3096350" y="778095"/>
          <a:ext cx="2202158" cy="368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Квартальная бюджетная отчетность</a:t>
          </a:r>
        </a:p>
      </dsp:txBody>
      <dsp:txXfrm>
        <a:off x="3160849" y="842594"/>
        <a:ext cx="2073160" cy="3557402"/>
      </dsp:txXfrm>
    </dsp:sp>
    <dsp:sp modelId="{74E9EB48-EF06-4DA9-8097-36A0B8F35B3D}">
      <dsp:nvSpPr>
        <dsp:cNvPr id="0" name=""/>
        <dsp:cNvSpPr/>
      </dsp:nvSpPr>
      <dsp:spPr>
        <a:xfrm rot="21591989">
          <a:off x="4868748" y="190877"/>
          <a:ext cx="632866" cy="4028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tx2"/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>
        <a:off x="4868748" y="271580"/>
        <a:ext cx="512023" cy="241686"/>
      </dsp:txXfrm>
    </dsp:sp>
    <dsp:sp modelId="{0A5482A3-3730-49AF-BD8C-7C0D4BD3D70A}">
      <dsp:nvSpPr>
        <dsp:cNvPr id="0" name=""/>
        <dsp:cNvSpPr/>
      </dsp:nvSpPr>
      <dsp:spPr>
        <a:xfrm>
          <a:off x="5764312" y="65467"/>
          <a:ext cx="1617901" cy="276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п.3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64312" y="65467"/>
        <a:ext cx="1617901" cy="647160"/>
      </dsp:txXfrm>
    </dsp:sp>
    <dsp:sp modelId="{39B44752-8EEA-4F5C-BD4E-D0098E62D348}">
      <dsp:nvSpPr>
        <dsp:cNvPr id="0" name=""/>
        <dsp:cNvSpPr/>
      </dsp:nvSpPr>
      <dsp:spPr>
        <a:xfrm>
          <a:off x="5889070" y="722471"/>
          <a:ext cx="2031809" cy="368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Годовая бюджетная отчетность</a:t>
          </a:r>
        </a:p>
      </dsp:txBody>
      <dsp:txXfrm>
        <a:off x="5948580" y="781981"/>
        <a:ext cx="1912789" cy="3567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7613F-CECD-4BB8-91C7-C53ACCB4A1A8}">
      <dsp:nvSpPr>
        <dsp:cNvPr id="0" name=""/>
        <dsp:cNvSpPr/>
      </dsp:nvSpPr>
      <dsp:spPr>
        <a:xfrm rot="16200000">
          <a:off x="-147355" y="151265"/>
          <a:ext cx="4064000" cy="376146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chemeClr val="tx1"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Квартальная отчетность: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0503723, 0503737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0503738, </a:t>
          </a:r>
          <a:r>
            <a:rPr lang="ru-RU" sz="24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0503738-НП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0503769, 0503779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11" y="812799"/>
        <a:ext cx="3761468" cy="2438400"/>
      </dsp:txXfrm>
    </dsp:sp>
    <dsp:sp modelId="{977B1719-C2CA-4159-949C-D88DA16ECDC9}">
      <dsp:nvSpPr>
        <dsp:cNvPr id="0" name=""/>
        <dsp:cNvSpPr/>
      </dsp:nvSpPr>
      <dsp:spPr>
        <a:xfrm rot="16200000">
          <a:off x="3896223" y="151265"/>
          <a:ext cx="4064000" cy="376146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Годовая отчетность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все остальные формы</a:t>
          </a:r>
        </a:p>
      </dsp:txBody>
      <dsp:txXfrm rot="5400000">
        <a:off x="4047489" y="812799"/>
        <a:ext cx="3761468" cy="2438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7D35F-A2B5-45B2-B84F-28E1685B2A42}">
      <dsp:nvSpPr>
        <dsp:cNvPr id="0" name=""/>
        <dsp:cNvSpPr/>
      </dsp:nvSpPr>
      <dsp:spPr>
        <a:xfrm>
          <a:off x="618606" y="0"/>
          <a:ext cx="7010879" cy="41764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3C4D16-9AB9-4836-94D8-37183689CC2A}">
      <dsp:nvSpPr>
        <dsp:cNvPr id="0" name=""/>
        <dsp:cNvSpPr/>
      </dsp:nvSpPr>
      <dsp:spPr>
        <a:xfrm>
          <a:off x="880" y="1252939"/>
          <a:ext cx="2505791" cy="16705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Сопроводительное письмо</a:t>
          </a:r>
        </a:p>
      </dsp:txBody>
      <dsp:txXfrm>
        <a:off x="82431" y="1334490"/>
        <a:ext cx="2342689" cy="1507483"/>
      </dsp:txXfrm>
    </dsp:sp>
    <dsp:sp modelId="{F25C597A-7C27-453B-99B5-4E7DB4C4A6DE}">
      <dsp:nvSpPr>
        <dsp:cNvPr id="0" name=""/>
        <dsp:cNvSpPr/>
      </dsp:nvSpPr>
      <dsp:spPr>
        <a:xfrm>
          <a:off x="2871150" y="1252939"/>
          <a:ext cx="2505791" cy="16705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Форма согласования приема годовой бюджетной (бухгалтерской) отчетности</a:t>
          </a:r>
        </a:p>
      </dsp:txBody>
      <dsp:txXfrm>
        <a:off x="2952701" y="1334490"/>
        <a:ext cx="2342689" cy="1507483"/>
      </dsp:txXfrm>
    </dsp:sp>
    <dsp:sp modelId="{55995934-DE6C-4E46-B271-A2A00F350695}">
      <dsp:nvSpPr>
        <dsp:cNvPr id="0" name=""/>
        <dsp:cNvSpPr/>
      </dsp:nvSpPr>
      <dsp:spPr>
        <a:xfrm>
          <a:off x="5741420" y="1252939"/>
          <a:ext cx="2505791" cy="16705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С оглавлением, пронумерована, прошнурована и скреплена печатью</a:t>
          </a:r>
        </a:p>
      </dsp:txBody>
      <dsp:txXfrm>
        <a:off x="5822971" y="1334490"/>
        <a:ext cx="2342689" cy="15074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4D4D1-DF62-4555-B921-440CA6A9B248}">
      <dsp:nvSpPr>
        <dsp:cNvPr id="0" name=""/>
        <dsp:cNvSpPr/>
      </dsp:nvSpPr>
      <dsp:spPr>
        <a:xfrm>
          <a:off x="0" y="79862"/>
          <a:ext cx="7776864" cy="135223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консолидации межведомственных расчетов в рамках одного бюджета</a:t>
          </a:r>
        </a:p>
      </dsp:txBody>
      <dsp:txXfrm>
        <a:off x="0" y="79862"/>
        <a:ext cx="7776864" cy="1352231"/>
      </dsp:txXfrm>
    </dsp:sp>
    <dsp:sp modelId="{7BF08277-6270-42A9-962E-C769F5439EA3}">
      <dsp:nvSpPr>
        <dsp:cNvPr id="0" name=""/>
        <dsp:cNvSpPr/>
      </dsp:nvSpPr>
      <dsp:spPr>
        <a:xfrm>
          <a:off x="0" y="1352231"/>
          <a:ext cx="3888432" cy="2839685"/>
        </a:xfrm>
        <a:prstGeom prst="rect">
          <a:avLst/>
        </a:prstGeom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за 2018 год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принимающая сторона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1.401.10.189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передающая сторона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1.401.20.241</a:t>
          </a:r>
        </a:p>
      </dsp:txBody>
      <dsp:txXfrm>
        <a:off x="0" y="1352231"/>
        <a:ext cx="3888432" cy="2839685"/>
      </dsp:txXfrm>
    </dsp:sp>
    <dsp:sp modelId="{319D7BE4-FB07-413B-A530-EECA0B5DAA34}">
      <dsp:nvSpPr>
        <dsp:cNvPr id="0" name=""/>
        <dsp:cNvSpPr/>
      </dsp:nvSpPr>
      <dsp:spPr>
        <a:xfrm>
          <a:off x="3888432" y="1352231"/>
          <a:ext cx="3888432" cy="2839685"/>
        </a:xfrm>
        <a:prstGeom prst="rect">
          <a:avLst/>
        </a:prstGeom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9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за 2019 год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принимающая сторона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1.401.10.191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1.401.10.195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передающая сторона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1.401.20.241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1.401.20.281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32" y="1352231"/>
        <a:ext cx="3888432" cy="2839685"/>
      </dsp:txXfrm>
    </dsp:sp>
    <dsp:sp modelId="{4D60E0E1-8207-40C2-9375-BF13DDF7B365}">
      <dsp:nvSpPr>
        <dsp:cNvPr id="0" name=""/>
        <dsp:cNvSpPr/>
      </dsp:nvSpPr>
      <dsp:spPr>
        <a:xfrm>
          <a:off x="0" y="4191917"/>
          <a:ext cx="7776864" cy="315520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4D4D1-DF62-4555-B921-440CA6A9B248}">
      <dsp:nvSpPr>
        <dsp:cNvPr id="0" name=""/>
        <dsp:cNvSpPr/>
      </dsp:nvSpPr>
      <dsp:spPr>
        <a:xfrm>
          <a:off x="0" y="79862"/>
          <a:ext cx="7776864" cy="135223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консолидации доходов и расходов между бюджетами по методу начисления </a:t>
          </a:r>
        </a:p>
      </dsp:txBody>
      <dsp:txXfrm>
        <a:off x="0" y="79862"/>
        <a:ext cx="7776864" cy="1352231"/>
      </dsp:txXfrm>
    </dsp:sp>
    <dsp:sp modelId="{7BF08277-6270-42A9-962E-C769F5439EA3}">
      <dsp:nvSpPr>
        <dsp:cNvPr id="0" name=""/>
        <dsp:cNvSpPr/>
      </dsp:nvSpPr>
      <dsp:spPr>
        <a:xfrm>
          <a:off x="0" y="1352231"/>
          <a:ext cx="3888432" cy="2839685"/>
        </a:xfrm>
        <a:prstGeom prst="rect">
          <a:avLst/>
        </a:prstGeom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за 2018 год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принимающая сторона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1.401.10.151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передающая сторона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1.401.20.251</a:t>
          </a:r>
        </a:p>
      </dsp:txBody>
      <dsp:txXfrm>
        <a:off x="0" y="1352231"/>
        <a:ext cx="3888432" cy="2839685"/>
      </dsp:txXfrm>
    </dsp:sp>
    <dsp:sp modelId="{319D7BE4-FB07-413B-A530-EECA0B5DAA34}">
      <dsp:nvSpPr>
        <dsp:cNvPr id="0" name=""/>
        <dsp:cNvSpPr/>
      </dsp:nvSpPr>
      <dsp:spPr>
        <a:xfrm>
          <a:off x="3888432" y="1352231"/>
          <a:ext cx="3888432" cy="2839685"/>
        </a:xfrm>
        <a:prstGeom prst="rect">
          <a:avLst/>
        </a:prstGeom>
        <a:gradFill rotWithShape="0">
          <a:gsLst>
            <a:gs pos="0">
              <a:schemeClr val="accent4">
                <a:lumMod val="20000"/>
                <a:lumOff val="80000"/>
              </a:schemeClr>
            </a:gs>
            <a:gs pos="59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Отчетность за 2019 год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принимающая сторона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1.401.10.191,1.401.10.195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1.401.10.151, 1.401.10.161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передающая сторона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1.401.20.251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32" y="1352231"/>
        <a:ext cx="3888432" cy="2839685"/>
      </dsp:txXfrm>
    </dsp:sp>
    <dsp:sp modelId="{4D60E0E1-8207-40C2-9375-BF13DDF7B365}">
      <dsp:nvSpPr>
        <dsp:cNvPr id="0" name=""/>
        <dsp:cNvSpPr/>
      </dsp:nvSpPr>
      <dsp:spPr>
        <a:xfrm>
          <a:off x="0" y="4191917"/>
          <a:ext cx="7776864" cy="315520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44256-BCBD-40F8-A32F-CAAB3A90753C}" type="datetimeFigureOut">
              <a:rPr lang="ru-RU" smtClean="0"/>
              <a:t>22.01.2020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19A67-22B8-4F54-956C-7842A401DF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90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4968552"/>
          </a:xfrm>
        </p:spPr>
        <p:txBody>
          <a:bodyPr>
            <a:normAutofit fontScale="90000"/>
          </a:bodyPr>
          <a:lstStyle/>
          <a:p>
            <a:r>
              <a:rPr lang="ru-RU" sz="5400" b="1" i="1" dirty="0">
                <a:latin typeface="Times New Roman" pitchFamily="18" charset="0"/>
                <a:cs typeface="Times New Roman" pitchFamily="18" charset="0"/>
              </a:rPr>
              <a:t>Составление годовой бюджетной (бухгалтерской) отчетности за 2019 год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Заместитель начальника отдела бюджетного учета и отчетности Министерства финансов Республики Тыва – Шунней Р.О.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Кызыл-2020г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75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847079"/>
              </p:ext>
            </p:extLst>
          </p:nvPr>
        </p:nvGraphicFramePr>
        <p:xfrm>
          <a:off x="323528" y="1196752"/>
          <a:ext cx="8496945" cy="3621052"/>
        </p:xfrm>
        <a:graphic>
          <a:graphicData uri="http://schemas.openxmlformats.org/drawingml/2006/table">
            <a:tbl>
              <a:tblPr/>
              <a:tblGrid>
                <a:gridCol w="44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4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1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36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78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622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19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Наименование формы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Код формы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Период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Отдел бюджетного учета и отчетности</a:t>
                      </a: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Отчет представлен (дата)</a:t>
                      </a: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4" marR="7764" marT="77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Отчет принят (дата, подпись)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Ф.И.О. принимающего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Сведения об исполнении судебных решений по денежным обязательствам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0503296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год 2019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Отчет об использовании межбюджетных трансфертов из федерального бюджета субъектами Российской Федерации, муниципальными образованиями и территориальным государственным внебюджетным фондом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0503324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декабрь 2019г</a:t>
                      </a: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4" marR="7764" marT="7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64" marR="7764" marT="77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64" marR="7764" marT="77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039"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7764" marR="7764" marT="77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7764" marR="7764" marT="77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7764" marR="7764" marT="77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4" marR="7764" marT="77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039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Срок сдачи годового отчета по  Приказу Минфина РТ от 20.12.2019г. №130 о/д   _________________</a:t>
                      </a:r>
                    </a:p>
                  </a:txBody>
                  <a:tcPr marL="7764" marR="7764" marT="77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984">
                <a:tc gridSpan="2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205">
                <a:tc gridSpan="2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Годовой отчет представлен "____"_________________2020г.</a:t>
                      </a:r>
                    </a:p>
                  </a:txBody>
                  <a:tcPr marL="7764" marR="7764" marT="77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Годовой отчет принят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"____"_________________2020г.</a:t>
                      </a: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_____________</a:t>
                      </a: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err="1">
                          <a:effectLst/>
                          <a:latin typeface="Times New Roman"/>
                        </a:rPr>
                        <a:t>Шунней</a:t>
                      </a:r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 Р.О.</a:t>
                      </a: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516">
                <a:tc gridSpan="2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(подпись)</a:t>
                      </a: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(расшифровка подписи)</a:t>
                      </a: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984">
                <a:tc gridSpan="2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Начальник отдела бюджетного учета и отчетности</a:t>
                      </a: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____________</a:t>
                      </a: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Доржу У.Д-Б.</a:t>
                      </a: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1984">
                <a:tc gridSpan="2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(подпись)</a:t>
                      </a: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Times New Roman"/>
                        </a:rPr>
                        <a:t>(расшифровка подписи)</a:t>
                      </a: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1984">
                <a:tc gridSpan="2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1984">
                <a:tc gridSpan="2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effectLst/>
                        <a:latin typeface="Arial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4" marR="7764" marT="77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5868144" y="1124744"/>
            <a:ext cx="3039211" cy="792088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ашивка 3"/>
          <p:cNvSpPr/>
          <p:nvPr/>
        </p:nvSpPr>
        <p:spPr>
          <a:xfrm rot="5400000">
            <a:off x="4987522" y="2934709"/>
            <a:ext cx="386332" cy="366801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3194082" y="3391151"/>
            <a:ext cx="386332" cy="366801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5400000">
            <a:off x="5347561" y="3722798"/>
            <a:ext cx="386332" cy="366801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7194582" y="3584317"/>
            <a:ext cx="386332" cy="366801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4758009" y="3970651"/>
            <a:ext cx="386332" cy="366801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223838"/>
            <a:ext cx="7885881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1600" y="4432853"/>
            <a:ext cx="7416824" cy="936104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31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68760"/>
            <a:ext cx="8801100" cy="52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4836327" cy="3560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467544" y="2996952"/>
            <a:ext cx="3600400" cy="57606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71450" y="5085184"/>
            <a:ext cx="656134" cy="1152128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635896" y="4725144"/>
            <a:ext cx="4032448" cy="1512168"/>
          </a:xfrm>
          <a:prstGeom prst="wedgeRoundRectCallout">
            <a:avLst>
              <a:gd name="adj1" fmla="val -58298"/>
              <a:gd name="adj2" fmla="val 1786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полностью подписан, не содержит ошибок и предупреждений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115616" y="5494615"/>
            <a:ext cx="2160240" cy="23864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53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223838"/>
            <a:ext cx="7885881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1600" y="5805264"/>
            <a:ext cx="7416824" cy="828899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8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6067495"/>
              </p:ext>
            </p:extLst>
          </p:nvPr>
        </p:nvGraphicFramePr>
        <p:xfrm>
          <a:off x="611559" y="959701"/>
          <a:ext cx="8248093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869333" y="4581128"/>
            <a:ext cx="4281299" cy="1782780"/>
          </a:xfrm>
          <a:prstGeom prst="wedgeRoundRectCallout">
            <a:avLst>
              <a:gd name="adj1" fmla="val 20349"/>
              <a:gd name="adj2" fmla="val -6380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Минфина Республики Тыва от 20.12.2019 № 130 о/д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8993" y="461863"/>
            <a:ext cx="594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Бюджетная (бухгалтерская) отчетность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23" y="4221088"/>
            <a:ext cx="2996903" cy="2333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889475" y="4509120"/>
            <a:ext cx="1130797" cy="2058202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292080" y="5157192"/>
            <a:ext cx="432048" cy="504056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9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081131"/>
            <a:ext cx="79755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случае непредставления бюджетной отчетности субъектом периметра консолидации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срок, установленный субъектом консолидированной отчетности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последним направляется субъекту периметра консолидации требование о представлении им в течение двух рабочих дней, следующих за датой направления указанного требования, бюджетной отчетности.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Одновременно субъект консолидированной отчетности письменно уведомляет о нарушении субъектом периметра консолидации срока представления отчетности орган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уполномоченный составлять протоколы об административных правонарушениях, предусмотренных статьей 15.15.6 Кодекса об административных правонарушениях РФ </a:t>
            </a:r>
          </a:p>
        </p:txBody>
      </p:sp>
    </p:spTree>
    <p:extLst>
      <p:ext uri="{BB962C8B-B14F-4D97-AF65-F5344CB8AC3E}">
        <p14:creationId xmlns:p14="http://schemas.microsoft.com/office/powerpoint/2010/main" val="216126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11660" y="836712"/>
            <a:ext cx="6660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Справка (ф. 0503125)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60731" y="4185862"/>
            <a:ext cx="4281299" cy="1782780"/>
          </a:xfrm>
          <a:prstGeom prst="wedgeRoundRectCallout">
            <a:avLst>
              <a:gd name="adj1" fmla="val 20349"/>
              <a:gd name="adj2" fmla="val -6380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Минфина Республики Тыва от 20.12.2019 № 130 о/д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4594" y="1828190"/>
            <a:ext cx="4137435" cy="18888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Срок сдачи справки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24 января 2020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828190"/>
            <a:ext cx="3744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Должна быть произведена сверка между главными распорядителями бюджетных средств республиканского бюджета Республики Тыва и Финансовыми управлениями администраций муниципальных районов и городских округов Республики Тыва по взаимосвязанным показателям консолидируемых расчетов и по полученным и переданным нефинансовым активам.</a:t>
            </a:r>
          </a:p>
        </p:txBody>
      </p:sp>
    </p:spTree>
    <p:extLst>
      <p:ext uri="{BB962C8B-B14F-4D97-AF65-F5344CB8AC3E}">
        <p14:creationId xmlns:p14="http://schemas.microsoft.com/office/powerpoint/2010/main" val="405235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11660" y="826869"/>
            <a:ext cx="6660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Выверка взаимосвязанных расчетов на основании Справок ф. 0503125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9E7331E-AEAC-4630-814D-0E45F0D295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213599"/>
              </p:ext>
            </p:extLst>
          </p:nvPr>
        </p:nvGraphicFramePr>
        <p:xfrm>
          <a:off x="755576" y="1657866"/>
          <a:ext cx="7776864" cy="450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93A1F82-7F29-4D2A-AEF6-771C3748BD86}"/>
              </a:ext>
            </a:extLst>
          </p:cNvPr>
          <p:cNvCxnSpPr/>
          <p:nvPr/>
        </p:nvCxnSpPr>
        <p:spPr>
          <a:xfrm>
            <a:off x="3995936" y="5445224"/>
            <a:ext cx="1584176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A8A955B-4DF0-49FD-964E-8F5C1D3664BB}"/>
              </a:ext>
            </a:extLst>
          </p:cNvPr>
          <p:cNvCxnSpPr/>
          <p:nvPr/>
        </p:nvCxnSpPr>
        <p:spPr>
          <a:xfrm>
            <a:off x="3995936" y="4293096"/>
            <a:ext cx="1584176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6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11660" y="826869"/>
            <a:ext cx="6660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Выверка взаимосвязанных расчетов на основании Справок ф. 0503125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9E7331E-AEAC-4630-814D-0E45F0D295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052264"/>
              </p:ext>
            </p:extLst>
          </p:nvPr>
        </p:nvGraphicFramePr>
        <p:xfrm>
          <a:off x="755576" y="1657866"/>
          <a:ext cx="7776864" cy="450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93A1F82-7F29-4D2A-AEF6-771C3748BD86}"/>
              </a:ext>
            </a:extLst>
          </p:cNvPr>
          <p:cNvCxnSpPr/>
          <p:nvPr/>
        </p:nvCxnSpPr>
        <p:spPr>
          <a:xfrm>
            <a:off x="3851920" y="5301208"/>
            <a:ext cx="1584176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A8A955B-4DF0-49FD-964E-8F5C1D3664BB}"/>
              </a:ext>
            </a:extLst>
          </p:cNvPr>
          <p:cNvCxnSpPr>
            <a:cxnSpLocks/>
          </p:cNvCxnSpPr>
          <p:nvPr/>
        </p:nvCxnSpPr>
        <p:spPr>
          <a:xfrm>
            <a:off x="3995936" y="4293096"/>
            <a:ext cx="108012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03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06658" y="826869"/>
            <a:ext cx="66607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Отчет ф. 0503127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F9F7612-A5E9-4741-A146-CB1EA893F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870898"/>
              </p:ext>
            </p:extLst>
          </p:nvPr>
        </p:nvGraphicFramePr>
        <p:xfrm>
          <a:off x="251520" y="1556792"/>
          <a:ext cx="8424934" cy="1224136"/>
        </p:xfrm>
        <a:graphic>
          <a:graphicData uri="http://schemas.openxmlformats.org/drawingml/2006/table">
            <a:tbl>
              <a:tblPr/>
              <a:tblGrid>
                <a:gridCol w="1490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2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20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2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20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92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92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929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560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807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28109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Расходы бюджета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458">
                <a:tc gridSpan="1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показателя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ГРБС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Раздел/подраздел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КЦСР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КВР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КОСГУ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СубКОСГУ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Тип Средств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Мероприятие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Утвержденные бюджетные назначения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Доведено ПОФ до ГРБС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Распределено ПОФ по ПБС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 ПБС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 использовано БА (4-5)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 использовано УОФ (5-6)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 использовано ПОФ (6-7)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8486DCC-D51E-45CF-AB96-5311770B4E9A}"/>
              </a:ext>
            </a:extLst>
          </p:cNvPr>
          <p:cNvSpPr/>
          <p:nvPr/>
        </p:nvSpPr>
        <p:spPr>
          <a:xfrm>
            <a:off x="1691680" y="2525966"/>
            <a:ext cx="4032448" cy="40011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6A484-CB40-4FBB-92BC-7DCF42F86508}"/>
              </a:ext>
            </a:extLst>
          </p:cNvPr>
          <p:cNvSpPr txBox="1"/>
          <p:nvPr/>
        </p:nvSpPr>
        <p:spPr>
          <a:xfrm>
            <a:off x="242728" y="3102030"/>
            <a:ext cx="4624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данных Минфина РТ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C2DF836-7DA0-4AEA-97A4-62EF658B2451}"/>
              </a:ext>
            </a:extLst>
          </p:cNvPr>
          <p:cNvSpPr/>
          <p:nvPr/>
        </p:nvSpPr>
        <p:spPr>
          <a:xfrm>
            <a:off x="5796136" y="2525966"/>
            <a:ext cx="432048" cy="40011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5EC4310-8CD0-4F12-A8A4-E3FD314CFDB2}"/>
              </a:ext>
            </a:extLst>
          </p:cNvPr>
          <p:cNvSpPr/>
          <p:nvPr/>
        </p:nvSpPr>
        <p:spPr>
          <a:xfrm>
            <a:off x="6300082" y="2525966"/>
            <a:ext cx="432048" cy="40011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005F0E-4037-4B5D-AD71-E00843DD98E3}"/>
              </a:ext>
            </a:extLst>
          </p:cNvPr>
          <p:cNvSpPr txBox="1"/>
          <p:nvPr/>
        </p:nvSpPr>
        <p:spPr>
          <a:xfrm>
            <a:off x="163339" y="3689000"/>
            <a:ext cx="4624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данных ГРБС (должна быть равна гр.6 ф. 0503127)</a:t>
            </a:r>
          </a:p>
        </p:txBody>
      </p: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AD060244-AE28-402A-B43E-411A489A2C3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7969" y="3023827"/>
            <a:ext cx="400110" cy="288032"/>
          </a:xfrm>
          <a:prstGeom prst="bentConnector3">
            <a:avLst>
              <a:gd name="adj1" fmla="val 3853"/>
            </a:avLst>
          </a:prstGeom>
          <a:ln w="508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id="{AA22A12F-90C8-4C82-98C4-FD32D881F322}"/>
              </a:ext>
            </a:extLst>
          </p:cNvPr>
          <p:cNvCxnSpPr>
            <a:cxnSpLocks/>
          </p:cNvCxnSpPr>
          <p:nvPr/>
        </p:nvCxnSpPr>
        <p:spPr>
          <a:xfrm flipV="1">
            <a:off x="4579381" y="3060318"/>
            <a:ext cx="1432779" cy="1017886"/>
          </a:xfrm>
          <a:prstGeom prst="bentConnector3">
            <a:avLst>
              <a:gd name="adj1" fmla="val 100933"/>
            </a:avLst>
          </a:prstGeom>
          <a:ln w="508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A8A619E-DFE3-4A49-A39A-312808731957}"/>
              </a:ext>
            </a:extLst>
          </p:cNvPr>
          <p:cNvSpPr txBox="1"/>
          <p:nvPr/>
        </p:nvSpPr>
        <p:spPr>
          <a:xfrm>
            <a:off x="155544" y="4687963"/>
            <a:ext cx="6288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ВР 611,612, 613, 621, 622 на основании данных подведомственных учреждений АУ/БУ </a:t>
            </a:r>
          </a:p>
        </p:txBody>
      </p: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9C3CF127-AE73-4E33-9DCE-71D131D8587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89527" y="3470327"/>
            <a:ext cx="2029063" cy="1424096"/>
          </a:xfrm>
          <a:prstGeom prst="bentConnector3">
            <a:avLst>
              <a:gd name="adj1" fmla="val -1132"/>
            </a:avLst>
          </a:prstGeom>
          <a:ln w="508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C5C5669-19C8-411E-8A9C-48F0492BE92B}"/>
              </a:ext>
            </a:extLst>
          </p:cNvPr>
          <p:cNvSpPr/>
          <p:nvPr/>
        </p:nvSpPr>
        <p:spPr>
          <a:xfrm>
            <a:off x="6748193" y="2926076"/>
            <a:ext cx="2000271" cy="33112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 7 «Расход ПБС»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ф. 0503737-4,5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выбытие ф. 0503723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Равно 29">
            <a:extLst>
              <a:ext uri="{FF2B5EF4-FFF2-40B4-BE49-F238E27FC236}">
                <a16:creationId xmlns:a16="http://schemas.microsoft.com/office/drawing/2014/main" id="{E3E0B10A-020A-4E42-A080-0AA23CF2385E}"/>
              </a:ext>
            </a:extLst>
          </p:cNvPr>
          <p:cNvSpPr/>
          <p:nvPr/>
        </p:nvSpPr>
        <p:spPr>
          <a:xfrm>
            <a:off x="7522370" y="3789040"/>
            <a:ext cx="520009" cy="36004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Равно 30">
            <a:extLst>
              <a:ext uri="{FF2B5EF4-FFF2-40B4-BE49-F238E27FC236}">
                <a16:creationId xmlns:a16="http://schemas.microsoft.com/office/drawing/2014/main" id="{81DEE35B-13A6-4827-80D6-A9DAF7F56F33}"/>
              </a:ext>
            </a:extLst>
          </p:cNvPr>
          <p:cNvSpPr/>
          <p:nvPr/>
        </p:nvSpPr>
        <p:spPr>
          <a:xfrm>
            <a:off x="7540172" y="4725144"/>
            <a:ext cx="520009" cy="36004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8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10" grpId="0" animBg="1"/>
      <p:bldP spid="11" grpId="0"/>
      <p:bldP spid="25" grpId="0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1680" y="724462"/>
            <a:ext cx="6660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Основные вопросы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20825803"/>
              </p:ext>
            </p:extLst>
          </p:nvPr>
        </p:nvGraphicFramePr>
        <p:xfrm>
          <a:off x="971600" y="1484784"/>
          <a:ext cx="77048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1250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06658" y="826869"/>
            <a:ext cx="6660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Например: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FC4FD9-73BA-42EE-B890-1EF2D3656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20" y="1484784"/>
            <a:ext cx="8719959" cy="303417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F639940-08BD-4B86-951F-FD421D0DA738}"/>
              </a:ext>
            </a:extLst>
          </p:cNvPr>
          <p:cNvSpPr/>
          <p:nvPr/>
        </p:nvSpPr>
        <p:spPr>
          <a:xfrm>
            <a:off x="5292080" y="1484784"/>
            <a:ext cx="1512168" cy="21602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3425B9A-4DCB-47DA-9C76-79C60C221293}"/>
              </a:ext>
            </a:extLst>
          </p:cNvPr>
          <p:cNvSpPr/>
          <p:nvPr/>
        </p:nvSpPr>
        <p:spPr>
          <a:xfrm>
            <a:off x="6084168" y="3717032"/>
            <a:ext cx="720080" cy="9459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D6D42-7B5F-4CAA-B650-111037ADF25B}"/>
              </a:ext>
            </a:extLst>
          </p:cNvPr>
          <p:cNvSpPr txBox="1"/>
          <p:nvPr/>
        </p:nvSpPr>
        <p:spPr>
          <a:xfrm>
            <a:off x="647564" y="480822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Казенные учреждения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CC762-8674-4B97-B2AA-18CCFF86A27D}"/>
              </a:ext>
            </a:extLst>
          </p:cNvPr>
          <p:cNvSpPr txBox="1"/>
          <p:nvPr/>
        </p:nvSpPr>
        <p:spPr>
          <a:xfrm>
            <a:off x="3774910" y="544522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учреждения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8198BD4-65B0-40A7-B1F3-EADC07D371FD}"/>
              </a:ext>
            </a:extLst>
          </p:cNvPr>
          <p:cNvCxnSpPr>
            <a:cxnSpLocks/>
          </p:cNvCxnSpPr>
          <p:nvPr/>
        </p:nvCxnSpPr>
        <p:spPr>
          <a:xfrm flipV="1">
            <a:off x="3942191" y="3689766"/>
            <a:ext cx="1517170" cy="13940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A64616F-AD14-4C73-A7C1-6C157F02023B}"/>
              </a:ext>
            </a:extLst>
          </p:cNvPr>
          <p:cNvCxnSpPr>
            <a:cxnSpLocks/>
          </p:cNvCxnSpPr>
          <p:nvPr/>
        </p:nvCxnSpPr>
        <p:spPr>
          <a:xfrm flipV="1">
            <a:off x="5796136" y="4760649"/>
            <a:ext cx="648072" cy="6845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A740C59-522E-4BFB-834B-17947F611585}"/>
              </a:ext>
            </a:extLst>
          </p:cNvPr>
          <p:cNvSpPr/>
          <p:nvPr/>
        </p:nvSpPr>
        <p:spPr>
          <a:xfrm>
            <a:off x="7668344" y="1772816"/>
            <a:ext cx="1368152" cy="28901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11660" y="836712"/>
            <a:ext cx="6660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Сведение (ф. 0503168, 0503368)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4595" y="1828190"/>
            <a:ext cx="3993420" cy="18888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Срок сдачи ф.0503168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27 января 2020 года</a:t>
            </a:r>
          </a:p>
        </p:txBody>
      </p:sp>
      <p:sp>
        <p:nvSpPr>
          <p:cNvPr id="7" name="Скругленная прямоугольная выноска 11">
            <a:extLst>
              <a:ext uri="{FF2B5EF4-FFF2-40B4-BE49-F238E27FC236}">
                <a16:creationId xmlns:a16="http://schemas.microsoft.com/office/drawing/2014/main" id="{4A45A0DE-DFD8-428C-9F6B-94698D0E593E}"/>
              </a:ext>
            </a:extLst>
          </p:cNvPr>
          <p:cNvSpPr/>
          <p:nvPr/>
        </p:nvSpPr>
        <p:spPr>
          <a:xfrm>
            <a:off x="2123728" y="4149080"/>
            <a:ext cx="5616624" cy="2304256"/>
          </a:xfrm>
          <a:prstGeom prst="wedgeRoundRectCallout">
            <a:avLst>
              <a:gd name="adj1" fmla="val -2145"/>
              <a:gd name="adj2" fmla="val -6510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Министерства финансов Республики Тыва от 25 декабря 2019 года № АЗ-3386 «О представлении отчетности на 1 января 2020 года»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099045-F53D-45B6-B7AC-43289404092E}"/>
              </a:ext>
            </a:extLst>
          </p:cNvPr>
          <p:cNvSpPr/>
          <p:nvPr/>
        </p:nvSpPr>
        <p:spPr>
          <a:xfrm>
            <a:off x="4932040" y="1828190"/>
            <a:ext cx="3993419" cy="18888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Срок сдачи ф.0503368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12 февраля 2020 года</a:t>
            </a:r>
          </a:p>
        </p:txBody>
      </p:sp>
    </p:spTree>
    <p:extLst>
      <p:ext uri="{BB962C8B-B14F-4D97-AF65-F5344CB8AC3E}">
        <p14:creationId xmlns:p14="http://schemas.microsoft.com/office/powerpoint/2010/main" val="2506023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A0B77B9-A089-4BFA-99BF-0881BBC2E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01231"/>
              </p:ext>
            </p:extLst>
          </p:nvPr>
        </p:nvGraphicFramePr>
        <p:xfrm>
          <a:off x="457199" y="1412776"/>
          <a:ext cx="8229602" cy="2358468"/>
        </p:xfrm>
        <a:graphic>
          <a:graphicData uri="http://schemas.openxmlformats.org/drawingml/2006/table">
            <a:tbl>
              <a:tblPr/>
              <a:tblGrid>
                <a:gridCol w="2091797">
                  <a:extLst>
                    <a:ext uri="{9D8B030D-6E8A-4147-A177-3AD203B41FA5}">
                      <a16:colId xmlns:a16="http://schemas.microsoft.com/office/drawing/2014/main" val="324379238"/>
                    </a:ext>
                  </a:extLst>
                </a:gridCol>
                <a:gridCol w="690270">
                  <a:extLst>
                    <a:ext uri="{9D8B030D-6E8A-4147-A177-3AD203B41FA5}">
                      <a16:colId xmlns:a16="http://schemas.microsoft.com/office/drawing/2014/main" val="2492046901"/>
                    </a:ext>
                  </a:extLst>
                </a:gridCol>
                <a:gridCol w="373119">
                  <a:extLst>
                    <a:ext uri="{9D8B030D-6E8A-4147-A177-3AD203B41FA5}">
                      <a16:colId xmlns:a16="http://schemas.microsoft.com/office/drawing/2014/main" val="330905269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174466673"/>
                    </a:ext>
                  </a:extLst>
                </a:gridCol>
                <a:gridCol w="541022">
                  <a:extLst>
                    <a:ext uri="{9D8B030D-6E8A-4147-A177-3AD203B41FA5}">
                      <a16:colId xmlns:a16="http://schemas.microsoft.com/office/drawing/2014/main" val="485684030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4154893308"/>
                    </a:ext>
                  </a:extLst>
                </a:gridCol>
                <a:gridCol w="680942">
                  <a:extLst>
                    <a:ext uri="{9D8B030D-6E8A-4147-A177-3AD203B41FA5}">
                      <a16:colId xmlns:a16="http://schemas.microsoft.com/office/drawing/2014/main" val="2995972751"/>
                    </a:ext>
                  </a:extLst>
                </a:gridCol>
                <a:gridCol w="643630">
                  <a:extLst>
                    <a:ext uri="{9D8B030D-6E8A-4147-A177-3AD203B41FA5}">
                      <a16:colId xmlns:a16="http://schemas.microsoft.com/office/drawing/2014/main" val="3238719814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1415113376"/>
                    </a:ext>
                  </a:extLst>
                </a:gridCol>
                <a:gridCol w="671614">
                  <a:extLst>
                    <a:ext uri="{9D8B030D-6E8A-4147-A177-3AD203B41FA5}">
                      <a16:colId xmlns:a16="http://schemas.microsoft.com/office/drawing/2014/main" val="3656111941"/>
                    </a:ext>
                  </a:extLst>
                </a:gridCol>
                <a:gridCol w="634302">
                  <a:extLst>
                    <a:ext uri="{9D8B030D-6E8A-4147-A177-3AD203B41FA5}">
                      <a16:colId xmlns:a16="http://schemas.microsoft.com/office/drawing/2014/main" val="2357951518"/>
                    </a:ext>
                  </a:extLst>
                </a:gridCol>
              </a:tblGrid>
              <a:tr h="6089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6998" marR="6998" marT="69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код</a:t>
                      </a:r>
                    </a:p>
                  </a:txBody>
                  <a:tcPr marL="6998" marR="6998" marT="69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Код строки</a:t>
                      </a:r>
                    </a:p>
                  </a:txBody>
                  <a:tcPr marL="6998" marR="6998" marT="69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Наличие на начало года</a:t>
                      </a:r>
                    </a:p>
                  </a:txBody>
                  <a:tcPr marL="6998" marR="6998" marT="69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6998" marR="6998" marT="69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получено безвозмездно</a:t>
                      </a:r>
                    </a:p>
                  </a:txBody>
                  <a:tcPr marL="6998" marR="6998" marT="69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оприходовано неучтенных (восстановлено в учете)</a:t>
                      </a:r>
                    </a:p>
                  </a:txBody>
                  <a:tcPr marL="6998" marR="6998" marT="69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6998" marR="6998" marT="69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передано безвозмездно</a:t>
                      </a:r>
                    </a:p>
                  </a:txBody>
                  <a:tcPr marL="6998" marR="6998" marT="69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в результате недостач, хищений</a:t>
                      </a:r>
                    </a:p>
                  </a:txBody>
                  <a:tcPr marL="6998" marR="6998" marT="69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Arial" panose="020B0604020202020204" pitchFamily="34" charset="0"/>
                        </a:rPr>
                        <a:t>Наличие на конец года</a:t>
                      </a:r>
                    </a:p>
                  </a:txBody>
                  <a:tcPr marL="6998" marR="6998" marT="69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738007"/>
                  </a:ext>
                </a:extLst>
              </a:tr>
              <a:tr h="13990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1.4. Вложения в основные средства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0106Х1000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070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 0,00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 0,00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19220"/>
                  </a:ext>
                </a:extLst>
              </a:tr>
              <a:tr h="279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Вложения в основные средства - недвижимое имущество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010611000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071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321306"/>
                  </a:ext>
                </a:extLst>
              </a:tr>
              <a:tr h="279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Вложения в основные средства - иное движимое имущество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010631000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072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870892"/>
                  </a:ext>
                </a:extLst>
              </a:tr>
              <a:tr h="279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Вложения в основные средства - объекты финансовой аренды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010641000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073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845588"/>
                  </a:ext>
                </a:extLst>
              </a:tr>
              <a:tr h="13990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Вложения в основные средства в концессии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010691000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074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998" marR="6998" marT="69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445447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037EE9A-0A54-4CFC-B206-622A26C3A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225035"/>
              </p:ext>
            </p:extLst>
          </p:nvPr>
        </p:nvGraphicFramePr>
        <p:xfrm>
          <a:off x="786407" y="4131284"/>
          <a:ext cx="4114802" cy="1241932"/>
        </p:xfrm>
        <a:graphic>
          <a:graphicData uri="http://schemas.openxmlformats.org/drawingml/2006/table">
            <a:tbl>
              <a:tblPr firstRow="1" firstCol="1" bandRow="1"/>
              <a:tblGrid>
                <a:gridCol w="2057401">
                  <a:extLst>
                    <a:ext uri="{9D8B030D-6E8A-4147-A177-3AD203B41FA5}">
                      <a16:colId xmlns:a16="http://schemas.microsoft.com/office/drawing/2014/main" val="1023954080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3561207375"/>
                    </a:ext>
                  </a:extLst>
                </a:gridCol>
              </a:tblGrid>
              <a:tr h="2606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Бухгалтерская запись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557202"/>
                  </a:ext>
                </a:extLst>
              </a:tr>
              <a:tr h="2606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дебет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037431"/>
                  </a:ext>
                </a:extLst>
              </a:tr>
              <a:tr h="42103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КРБ.0.106.31.310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КРБ.0.302.31.73Х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386642"/>
                  </a:ext>
                </a:extLst>
              </a:tr>
              <a:tr h="299619"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КРБ.0.101.ХХ.310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КРБ.0.106.31.310</a:t>
                      </a:r>
                    </a:p>
                  </a:txBody>
                  <a:tcPr marL="95250" marR="9525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938602"/>
                  </a:ext>
                </a:extLst>
              </a:tr>
            </a:tbl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A80B5C2-D54F-4965-A6D7-86BD944E281E}"/>
              </a:ext>
            </a:extLst>
          </p:cNvPr>
          <p:cNvSpPr/>
          <p:nvPr/>
        </p:nvSpPr>
        <p:spPr>
          <a:xfrm>
            <a:off x="1187624" y="4725144"/>
            <a:ext cx="122413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934A3C7-6ACE-45AA-8D1A-7DC43C4BBCE8}"/>
              </a:ext>
            </a:extLst>
          </p:cNvPr>
          <p:cNvSpPr/>
          <p:nvPr/>
        </p:nvSpPr>
        <p:spPr>
          <a:xfrm>
            <a:off x="3203848" y="5085184"/>
            <a:ext cx="122413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C9A7F05-CD24-4C7F-B740-E85687BB3E82}"/>
              </a:ext>
            </a:extLst>
          </p:cNvPr>
          <p:cNvSpPr/>
          <p:nvPr/>
        </p:nvSpPr>
        <p:spPr>
          <a:xfrm>
            <a:off x="2555776" y="2636912"/>
            <a:ext cx="6048672" cy="26092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: линия без границы 14">
            <a:extLst>
              <a:ext uri="{FF2B5EF4-FFF2-40B4-BE49-F238E27FC236}">
                <a16:creationId xmlns:a16="http://schemas.microsoft.com/office/drawing/2014/main" id="{41BF6BFD-530F-4736-8ADD-B8FE1028434E}"/>
              </a:ext>
            </a:extLst>
          </p:cNvPr>
          <p:cNvSpPr/>
          <p:nvPr/>
        </p:nvSpPr>
        <p:spPr>
          <a:xfrm>
            <a:off x="5631557" y="4005064"/>
            <a:ext cx="2972891" cy="2358468"/>
          </a:xfrm>
          <a:prstGeom prst="callout1">
            <a:avLst>
              <a:gd name="adj1" fmla="val 18750"/>
              <a:gd name="adj2" fmla="val -2122"/>
              <a:gd name="adj3" fmla="val -41196"/>
              <a:gd name="adj4" fmla="val -1545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счета 106.11.000 (ф. 0503168, 0503368, 0503768 )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 форм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0503190, 0503790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ED8B796-44CD-4365-81DF-C146FA68CB41}"/>
              </a:ext>
            </a:extLst>
          </p:cNvPr>
          <p:cNvCxnSpPr>
            <a:cxnSpLocks/>
          </p:cNvCxnSpPr>
          <p:nvPr/>
        </p:nvCxnSpPr>
        <p:spPr>
          <a:xfrm flipV="1">
            <a:off x="2411760" y="2592010"/>
            <a:ext cx="1995661" cy="21602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E0264DC-F1C8-42BF-A3B1-40EE2F4FF859}"/>
              </a:ext>
            </a:extLst>
          </p:cNvPr>
          <p:cNvCxnSpPr>
            <a:cxnSpLocks/>
          </p:cNvCxnSpPr>
          <p:nvPr/>
        </p:nvCxnSpPr>
        <p:spPr>
          <a:xfrm flipV="1">
            <a:off x="4283968" y="2592010"/>
            <a:ext cx="246893" cy="24931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авно 20">
            <a:extLst>
              <a:ext uri="{FF2B5EF4-FFF2-40B4-BE49-F238E27FC236}">
                <a16:creationId xmlns:a16="http://schemas.microsoft.com/office/drawing/2014/main" id="{211ED71B-F5D9-45FF-9CDA-1A05A9E9BFE5}"/>
              </a:ext>
            </a:extLst>
          </p:cNvPr>
          <p:cNvSpPr/>
          <p:nvPr/>
        </p:nvSpPr>
        <p:spPr>
          <a:xfrm>
            <a:off x="6855693" y="5085184"/>
            <a:ext cx="596627" cy="449844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00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221751"/>
              </p:ext>
            </p:extLst>
          </p:nvPr>
        </p:nvGraphicFramePr>
        <p:xfrm>
          <a:off x="22583" y="1268760"/>
          <a:ext cx="9096375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Лист" r:id="rId4" imgW="9096443" imgH="4048215" progId="Excel.Sheet.8">
                  <p:embed/>
                </p:oleObj>
              </mc:Choice>
              <mc:Fallback>
                <p:oleObj name="Лист" r:id="rId4" imgW="9096443" imgH="4048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583" y="1268760"/>
                        <a:ext cx="9096375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33"/>
          <p:cNvSpPr>
            <a:spLocks noGrp="1"/>
          </p:cNvSpPr>
          <p:nvPr>
            <p:ph type="title"/>
          </p:nvPr>
        </p:nvSpPr>
        <p:spPr>
          <a:xfrm>
            <a:off x="4716016" y="404664"/>
            <a:ext cx="3960440" cy="432048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ф. 0503710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808" y="5445224"/>
            <a:ext cx="783061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Раздел 2 для раскрытия информации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Дт 401.10 и Кт 109: добавление новых счетов </a:t>
            </a:r>
          </a:p>
        </p:txBody>
      </p:sp>
      <p:sp>
        <p:nvSpPr>
          <p:cNvPr id="6" name="Овал 5"/>
          <p:cNvSpPr/>
          <p:nvPr/>
        </p:nvSpPr>
        <p:spPr>
          <a:xfrm>
            <a:off x="6228184" y="2132856"/>
            <a:ext cx="28803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556040" y="2096852"/>
            <a:ext cx="2566797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875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52308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84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1680" y="826424"/>
            <a:ext cx="6660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Сроки представления отчетности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804180405"/>
              </p:ext>
            </p:extLst>
          </p:nvPr>
        </p:nvGraphicFramePr>
        <p:xfrm>
          <a:off x="1115616" y="1628800"/>
          <a:ext cx="741682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091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1680" y="980728"/>
            <a:ext cx="6660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Сроки представления отчетности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772816"/>
            <a:ext cx="3672408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Финансовые управления администраций муниципальных районов и городских округов Республики Тыва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7604" y="3933056"/>
            <a:ext cx="3672408" cy="18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Главные распорядители бюджетных средств республиканского бюджета Республики Тыва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932040" y="2303748"/>
            <a:ext cx="1494166" cy="7560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2204736"/>
            <a:ext cx="1764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9 дней позднее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8224" y="4356102"/>
            <a:ext cx="1764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7 дней позднее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928820" y="4455114"/>
            <a:ext cx="1494166" cy="75608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4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8993" y="231031"/>
            <a:ext cx="594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Бюджетная отчетность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656304"/>
            <a:ext cx="5940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Приказа 97 о/д от 11.12.2018 года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41799230"/>
              </p:ext>
            </p:extLst>
          </p:nvPr>
        </p:nvGraphicFramePr>
        <p:xfrm>
          <a:off x="683568" y="1340768"/>
          <a:ext cx="79208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кругленная прямоугольная выноска 11"/>
          <p:cNvSpPr/>
          <p:nvPr/>
        </p:nvSpPr>
        <p:spPr>
          <a:xfrm>
            <a:off x="611560" y="3717032"/>
            <a:ext cx="5616624" cy="2304256"/>
          </a:xfrm>
          <a:prstGeom prst="wedgeRoundRectCallout">
            <a:avLst>
              <a:gd name="adj1" fmla="val -22965"/>
              <a:gd name="adj2" fmla="val -6052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Министерства финансов Республики Тыва от 25 декабря 2019 года № АЗ-3386 «О представлении отчетности на 1 января 2020 года»</a:t>
            </a:r>
          </a:p>
          <a:p>
            <a:r>
              <a:rPr lang="ru-RU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Финансовые управления до 17.01.20г</a:t>
            </a:r>
          </a:p>
          <a:p>
            <a:r>
              <a:rPr lang="ru-RU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ГРБС республиканского бюджета до 13.01.2020 года 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444207" y="3717032"/>
            <a:ext cx="2413891" cy="2323458"/>
          </a:xfrm>
          <a:prstGeom prst="wedgeRoundRectCallout">
            <a:avLst>
              <a:gd name="adj1" fmla="val -22965"/>
              <a:gd name="adj2" fmla="val -6052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Минфина Республики Тыва от 20.12.2019 № 130 о/д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237223"/>
            <a:ext cx="5616624" cy="2196535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44207" y="1237223"/>
            <a:ext cx="2412269" cy="2196535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8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18993" y="231031"/>
            <a:ext cx="594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Бухгалтерская отчетность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656304"/>
            <a:ext cx="5940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 33н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37325950"/>
              </p:ext>
            </p:extLst>
          </p:nvPr>
        </p:nvGraphicFramePr>
        <p:xfrm>
          <a:off x="1017966" y="1124744"/>
          <a:ext cx="78128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195603" y="4653136"/>
            <a:ext cx="4384848" cy="1584176"/>
          </a:xfrm>
          <a:prstGeom prst="wedgeRoundRectCallout">
            <a:avLst>
              <a:gd name="adj1" fmla="val -22965"/>
              <a:gd name="adj2" fmla="val -6052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Министерства финансов Республики Тыва от 25 декабря 2019 года № АЗ-3386 «О представлении отчетности на 1 января 2020 года»</a:t>
            </a:r>
          </a:p>
          <a:p>
            <a:r>
              <a:rPr lang="ru-RU" sz="1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Финансовые управления до 17.01.20г</a:t>
            </a:r>
          </a:p>
          <a:p>
            <a:r>
              <a:rPr lang="ru-RU" sz="1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ГРБС республиканского бюджета до 13.01.2020 года 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572270" y="4293096"/>
            <a:ext cx="2880320" cy="1440159"/>
          </a:xfrm>
          <a:prstGeom prst="wedgeRoundRectCallout">
            <a:avLst>
              <a:gd name="adj1" fmla="val -22965"/>
              <a:gd name="adj2" fmla="val -6052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Минфина Республики Тыва от 20.12.2019 № 130 о/д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25616" y="6042857"/>
            <a:ext cx="4034037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Ежемесячная новая форма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355976" y="3789040"/>
            <a:ext cx="939281" cy="2232248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1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648126"/>
              </p:ext>
            </p:extLst>
          </p:nvPr>
        </p:nvGraphicFramePr>
        <p:xfrm>
          <a:off x="179512" y="754444"/>
          <a:ext cx="8856983" cy="5536719"/>
        </p:xfrm>
        <a:graphic>
          <a:graphicData uri="http://schemas.openxmlformats.org/drawingml/2006/table">
            <a:tbl>
              <a:tblPr/>
              <a:tblGrid>
                <a:gridCol w="300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1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5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56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15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87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07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166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5289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521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1157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0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СОГЛАСОВАНИЕ</a:t>
                      </a: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16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                                   приема годовой  отчетности об исполнении бюджета  Республики Тыва от республиканских учреждений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за 2019 год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               </a:t>
                      </a: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12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                                                               наименование  учреждения</a:t>
                      </a: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515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Arial"/>
                      </a:endParaRP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1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Наименование формы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Наименование раздела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Отметка отделов о проверке отчетности</a:t>
                      </a:r>
                    </a:p>
                  </a:txBody>
                  <a:tcPr marL="5400" marR="5400" marT="5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Отдел бюджетного учета и отчетности</a:t>
                      </a:r>
                    </a:p>
                  </a:txBody>
                  <a:tcPr marL="5400" marR="5400" marT="5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Наименование отдела</a:t>
                      </a:r>
                    </a:p>
                  </a:txBody>
                  <a:tcPr marL="5400" marR="5400" marT="5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№ кабинета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Ф.И.О. проверяющего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Отчет проверен, завизирован (дата, подпись)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Отчет представлен (дата)</a:t>
                      </a:r>
                    </a:p>
                  </a:txBody>
                  <a:tcPr marL="5400" marR="5400" marT="5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Отчет принят (дата, подпись)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Ф.И.О. принимающего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6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 Отчет  об исполнении бюджета главного распорядителя, распорядителя, получателя бюджетных средств, главного администратора, администратора источников финансирования дефицита бюджета, главного администратора, администратора доходов бюджета </a:t>
                      </a:r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(ф.0503127) </a:t>
                      </a:r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период декабрь, год 2019 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1. Доходы бюджета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Отдел доходов бюджета и налоговой политики</a:t>
                      </a:r>
                    </a:p>
                  </a:txBody>
                  <a:tcPr marL="5400" marR="5400" marT="5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228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3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2. Расходы бюджета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Отдел бюджетной политики в сферах государственного управления, национальной обороны и безопасности</a:t>
                      </a:r>
                    </a:p>
                  </a:txBody>
                  <a:tcPr marL="5400" marR="5400" marT="5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227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10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Сводный отчет по исполнению бюджета ГРБС в рамках осуществляемой ими деятельности в разрезе кодов бюджетной и дополнительной классификации </a:t>
                      </a:r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(ф. 0503127G)                                  </a:t>
                      </a:r>
                      <a:r>
                        <a:rPr lang="ru-RU" sz="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период декабрь, год 2019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1. Доходы бюджета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Отдел доходов бюджета и налоговой политики</a:t>
                      </a:r>
                    </a:p>
                  </a:txBody>
                  <a:tcPr marL="5400" marR="5400" marT="5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228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gridSpan="3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3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2. Расходы бюджета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гр.4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Отдел бюджетной политики в сферах государственного управления, национальной обороны и безопасности</a:t>
                      </a:r>
                    </a:p>
                  </a:txBody>
                  <a:tcPr marL="5400" marR="5400" marT="5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227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гр.4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3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гр.5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Отдел бюджетной политики в сферах государственного управления, национальной обороны и безопасности</a:t>
                      </a:r>
                    </a:p>
                  </a:txBody>
                  <a:tcPr marL="5400" marR="5400" marT="5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227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1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гр.5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400" marR="5400" marT="5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707904" y="1556792"/>
            <a:ext cx="3384376" cy="4896544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36296" y="1556792"/>
            <a:ext cx="1800200" cy="4896544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95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601692"/>
              </p:ext>
            </p:extLst>
          </p:nvPr>
        </p:nvGraphicFramePr>
        <p:xfrm>
          <a:off x="395536" y="1196752"/>
          <a:ext cx="8496944" cy="5150408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45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Наименование формы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Наименование раздела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Отметка отделов о проверке отчетности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Наименование отдела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 № кабинета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Ф.И.О. проверяющего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Отчет проверен, завизирован (дата, подпись)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6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 Отчет  об исполнении бюджета главного распорядителя, распорядителя, получателя бюджетных средств, главного администратора, администратора источников финансирования дефицита бюджета, главного администратора, администратора доходов бюджета </a:t>
                      </a:r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(ф.0503127) </a:t>
                      </a:r>
                      <a:r>
                        <a:rPr lang="ru-RU" sz="105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период декабрь, год 2019 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1. Доходы бюджета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Отдел доходов бюджета и налоговой политики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228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2. Расходы бюджета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Отдел бюджетной политики в сферах государственного управления, национальной обороны и безопасности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227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4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Сводный отчет по исполнению бюджета ГРБС в рамках осуществляемой ими деятельности в разрезе кодов бюджетной и дополнительной классификации </a:t>
                      </a:r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(ф. 0503127G)                                  </a:t>
                      </a:r>
                      <a:r>
                        <a:rPr lang="ru-RU" sz="105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период декабрь, год 2019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1. Доходы бюджета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Отдел доходов бюджета и налоговой политики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228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2. Расходы бюджета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гр.4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Отдел бюджетной политики в сферах государственного управления, национальной обороны и безопасности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227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гр.4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гр.5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Отдел бюджетной политики в сферах государственного управления, национальной обороны и безопасности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227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гр.5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38" marR="7038" marT="70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83568" y="3501008"/>
            <a:ext cx="1944216" cy="288032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933056"/>
            <a:ext cx="3552825" cy="1181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229200"/>
            <a:ext cx="3552825" cy="104437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511660" y="3933056"/>
            <a:ext cx="0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511660" y="3933056"/>
            <a:ext cx="468052" cy="151216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767552" cy="19731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7236296" y="1988840"/>
            <a:ext cx="1008112" cy="253476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652120" y="1988840"/>
            <a:ext cx="1872208" cy="253476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4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08416"/>
              </p:ext>
            </p:extLst>
          </p:nvPr>
        </p:nvGraphicFramePr>
        <p:xfrm>
          <a:off x="395536" y="1124744"/>
          <a:ext cx="8424935" cy="5256585"/>
        </p:xfrm>
        <a:graphic>
          <a:graphicData uri="http://schemas.openxmlformats.org/drawingml/2006/table">
            <a:tbl>
              <a:tblPr/>
              <a:tblGrid>
                <a:gridCol w="39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1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84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51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08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30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5133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СОГЛАСОВАНИЕ</a:t>
                      </a:r>
                    </a:p>
                  </a:txBody>
                  <a:tcPr marL="7119" marR="7119" marT="7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4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приема годовой сводной отчетности бюджетных и автономных учреждений Республики Тыва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за 2019 год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119" marR="7119" marT="7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67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               </a:t>
                      </a:r>
                    </a:p>
                  </a:txBody>
                  <a:tcPr marL="7119" marR="7119" marT="7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125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наименование  учреждения, финансового управления</a:t>
                      </a:r>
                    </a:p>
                  </a:txBody>
                  <a:tcPr marL="7119" marR="7119" marT="71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752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Arial"/>
                      </a:endParaRPr>
                    </a:p>
                  </a:txBody>
                  <a:tcPr marL="7119" marR="7119" marT="7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Arial"/>
                      </a:endParaRPr>
                    </a:p>
                  </a:txBody>
                  <a:tcPr marL="7119" marR="7119" marT="7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Arial"/>
                      </a:endParaRPr>
                    </a:p>
                  </a:txBody>
                  <a:tcPr marL="7119" marR="7119" marT="7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Arial"/>
                      </a:endParaRPr>
                    </a:p>
                  </a:txBody>
                  <a:tcPr marL="7119" marR="7119" marT="7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Arial"/>
                      </a:endParaRPr>
                    </a:p>
                  </a:txBody>
                  <a:tcPr marL="7119" marR="7119" marT="7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19" marR="7119" marT="7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19" marR="7119" marT="7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19" marR="7119" marT="7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19" marR="7119" marT="7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19" marR="7119" marT="7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19" marR="7119" marT="71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9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Наименование формы документа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Код формы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Период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Отметка отделов о проверке отчетности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Отдел бюджетного учета и отчетности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73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Наименование отдела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Ф.И.О. проверяющего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Отчет проверен, завизирован          (дата, подпись)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Отчет представлен (дата)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Отчет принят           (дата, подпись)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Ф.И.О. принимающего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46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Отчет об исполнении учреждением плана его финансово-хозяйственной деятельности                                   Приносящая доход деятельность 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ф.0503737_2               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декабрь, год 2019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6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Отчет об исполнении учреждением плана его финансово-хозяйственной деятельности </a:t>
                      </a:r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                                               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Субсидии на выполнение государственного (муниципального) задания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ф.0503737_4        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декабрь, год 2019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1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Отчет об исполнении учреждением плана его финансово-хозяйственной деятельности </a:t>
                      </a:r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                                             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Субсидии на иные цели 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ф.0503737_5       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декабрь, год 2019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90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Отчет об исполнении учреждением плана его финансово-хозяйственной деятельности </a:t>
                      </a:r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                               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Средства по средствам обязательного медицинского страхования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ф.0503737_7                        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декабрь, год 2019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119" marR="7119" marT="71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4951175" y="3573016"/>
            <a:ext cx="3672408" cy="2160240"/>
          </a:xfrm>
          <a:prstGeom prst="wedgeRoundRectCallout">
            <a:avLst>
              <a:gd name="adj1" fmla="val -71423"/>
              <a:gd name="adj2" fmla="val -1030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 (раздел 0700)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 (раздел 0800)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(раздел 1100)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59290" y="3933056"/>
            <a:ext cx="576064" cy="1008112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78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3639</TotalTime>
  <Words>1682</Words>
  <Application>Microsoft Office PowerPoint</Application>
  <PresentationFormat>Экран (4:3)</PresentationFormat>
  <Paragraphs>440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Лист</vt:lpstr>
      <vt:lpstr>Составление годовой бюджетной (бухгалтерской) отчетности за 2019 год     Заместитель начальника отдела бюджетного учета и отчетности Министерства финансов Республики Тыва – Шунней Р.О.  Кызыл-2020г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ф. 0503710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бюджетного (бухгалтерского) учета и отчетности     Заместитель начальника отдела бюджетного учета и отчетности Министерства финансов Республики Тыва – Шунней Р.О.</dc:title>
  <dc:creator>Шунней Римма Олеговна</dc:creator>
  <cp:lastModifiedBy>1270932</cp:lastModifiedBy>
  <cp:revision>153</cp:revision>
  <cp:lastPrinted>2018-11-19T05:01:59Z</cp:lastPrinted>
  <dcterms:created xsi:type="dcterms:W3CDTF">2018-11-17T12:34:56Z</dcterms:created>
  <dcterms:modified xsi:type="dcterms:W3CDTF">2020-01-21T20:48:08Z</dcterms:modified>
</cp:coreProperties>
</file>