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9" r:id="rId5"/>
    <p:sldId id="263" r:id="rId6"/>
    <p:sldId id="264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62" r:id="rId15"/>
  </p:sldIdLst>
  <p:sldSz cx="10080625" cy="7559675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6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8496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659AC7B-A98B-41B5-AA83-4461C119889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12922" y="1027081"/>
            <a:ext cx="4933800" cy="370043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A7319AC-F872-4A2A-B736-201DE4F00E7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1169636" y="5086798"/>
            <a:ext cx="5226116" cy="41072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3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400" b="0" i="0" u="none" strike="noStrike" kern="0" cap="none" spc="0" baseline="0">
        <a:solidFill>
          <a:srgbClr val="000000"/>
        </a:solidFill>
        <a:uFillTx/>
        <a:latin typeface="Thorndale" pitchFamily="18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24E9AB9-CC0C-4ABE-A5D6-A8D165D7EF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080EA93-2EB2-4D63-A325-64CA2D1FA2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228BA80-7DF7-44D8-815E-FEE252AE40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9F21A53-08A1-47F9-AEEC-B275DA9F849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1CB6B7C7-6D17-4C70-BD51-FC4AC580CC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938FE20-7FDC-4C40-BC1A-E82797BF48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4479FD9A-DD7E-4C24-BE6F-B4FF6B5734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E68EFAA0-7209-4345-8897-6057F964B7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D58A28F-8B1E-46B9-9389-DD3349B01F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76849B90-EF35-4D69-A00B-D57085A0212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6CEE4DE4-3739-4D0C-BC9F-BDB2987FAD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E49ABC02-0798-4F5C-8703-7850B93D13F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3323B-9720-4F41-878D-05CC4BE2797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ru-RU"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2EA4DD9-2E14-4F7C-BF5D-D4AECBAD33A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63987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5CC36-E853-4FBD-8005-AB8BDFCCD8A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6029E0-0E38-48A8-9D76-B9E401FA143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1297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0766F94-6D36-4C30-B172-2F01F0518EF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197727" y="700092"/>
            <a:ext cx="2151061" cy="6200775"/>
          </a:xfrm>
        </p:spPr>
        <p:txBody>
          <a:bodyPr vert="eaVert"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0CB3D4-BA4A-497C-B4DB-D22F95FDF37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741358" y="700092"/>
            <a:ext cx="6303965" cy="620077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37234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B28AE-E671-4BE7-A920-73554F23AB6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 anchorCtr="1"/>
          <a:lstStyle>
            <a:lvl1pPr algn="ctr">
              <a:defRPr lang="ru-RU"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BFEEBE0-868C-44FC-B72E-251ED0FB541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283228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5FA34-894E-454A-8412-9DA6164E2F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AEAEB0-405B-4BA7-8A92-FBDB0D4A1CA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69945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B675D7-F596-4D8F-861D-1BCA334C23A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ru-RU"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2A8505-EACD-4ED4-AA6C-AF91F22C70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79077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3220F-16F2-476E-BDFC-0379C0EF69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F90C98-901D-45D8-BC50-EA09E8BF2CC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41358" y="1963738"/>
            <a:ext cx="4310060" cy="493712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9994EF-53E1-42DB-8FEF-A1EBA026301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203822" y="1963738"/>
            <a:ext cx="4310060" cy="493712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19610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E4F48-DDC9-4483-B355-91F68146A5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7FFA91-4A8B-4E94-AE93-2837A381DA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C03FF2C-5C7A-4C3A-A086-C0FB3D23FBB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0D46D18-3C00-4210-AF04-C77F93612B70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454DD23-2CAF-409C-9746-519C22CBF41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241618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BD47B7-CBE9-4768-8612-78F9E2CDFD7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27712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571274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ECC394-93DA-412C-A5C6-38B20E68D9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ru-RU"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97803E-7189-4521-BE87-ACFECFC43C6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D5A9919-56E1-4393-96EF-3BF5A9F46FB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3582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B0B437-AA5B-4DA3-86C2-9ECB60420C2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F9E283-1118-46D0-B9C0-EDCB843B00C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269129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65C870-7D81-4BE5-92C9-BA7483206C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ru-RU"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3940544-8E8F-4E1A-88C0-0873A31EF2F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3BD692-C09A-4061-8FD5-4F5708E115D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191000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BB6926-971F-4B39-B263-FB493F42249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C22D31-C4C5-4D68-A25A-15F1BA37797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460669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ED0B235-BF04-4122-A71E-3E65BAB2439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21545" y="282577"/>
            <a:ext cx="2192338" cy="6618290"/>
          </a:xfrm>
        </p:spPr>
        <p:txBody>
          <a:bodyPr vert="eaVert"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D1B384-38B8-459C-AD66-A9CB6CCA6DF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741358" y="282577"/>
            <a:ext cx="6427783" cy="661829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5218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8533A-8BE9-4D48-A39D-6498F4449D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ru-RU"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7DB029-2F2E-4DE4-AF54-E656A133D4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324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F5920-B17C-4430-9D91-06178524678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71A1C5-453B-4B80-A1EB-B21539D0949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22329" y="2138360"/>
            <a:ext cx="4132265" cy="47624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04AD94-1161-4CA1-BC9A-FA79CC73512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06988" y="2138360"/>
            <a:ext cx="4133846" cy="47624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34751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427DBE-660B-4FEC-81F3-E91580CA88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C836269-EAAF-45A0-89F5-0C34603FDB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4F43FF-DEAA-4E84-8A19-FD5612C3A9D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4A0408-D25D-47A5-906F-C5009236321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D089CD-FB5C-46BB-8ADE-41F4BB0AA56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915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71A0EB-303C-46AA-B4A5-090471A75F4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ru-RU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8867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8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2055F5-8A41-4F0B-B9E9-DD760E950B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ru-RU"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54F3A9-D977-4ACA-919B-B2D0144E907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517538-2448-4150-88D2-B5D6BEA3A72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61042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3BBA71-3B61-42C4-8984-8C61DE2996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ru-RU"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7A8FCA-8639-457F-A187-BF631D62B1E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362B32-1D0E-46B4-9602-2E1C926C6D6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5379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>
            <a:extLst>
              <a:ext uri="{FF2B5EF4-FFF2-40B4-BE49-F238E27FC236}">
                <a16:creationId xmlns:a16="http://schemas.microsoft.com/office/drawing/2014/main" id="{2425490B-CE12-4874-9ABF-58E7B743E56D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79998" cy="756000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D8272B8-5E8D-401E-8711-4F7FCE7441E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40883" y="699479"/>
            <a:ext cx="8607960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40C444-8E56-4077-B29D-CEF3779680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22603" y="2137684"/>
            <a:ext cx="8418240" cy="47627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400" b="1" i="1" u="none" strike="noStrike" kern="0" cap="none" spc="0" baseline="0">
          <a:solidFill>
            <a:srgbClr val="99284C"/>
          </a:solidFill>
          <a:uFillTx/>
          <a:latin typeface="Albany" pitchFamily="34"/>
          <a:cs typeface="Arial Unicode MS" pitchFamily="2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2400" b="0" i="0" u="none" strike="noStrike" kern="0" cap="none" spc="0" baseline="0">
          <a:solidFill>
            <a:srgbClr val="333333"/>
          </a:solidFill>
          <a:uFillTx/>
          <a:latin typeface="Albany" pitchFamily="34"/>
          <a:cs typeface="Arial Unicode MS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D7F92-6272-42AC-ACBD-D82D27E8D0A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40883" y="282238"/>
            <a:ext cx="8608317" cy="12625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6116A9-BC27-4E15-AC7F-4A245125AC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40883" y="1963079"/>
            <a:ext cx="8772835" cy="493740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E9FD681-D2BC-44A2-B612-5FB3AD4A5894}"/>
              </a:ext>
            </a:extLst>
          </p:cNvPr>
          <p:cNvSpPr/>
          <p:nvPr/>
        </p:nvSpPr>
        <p:spPr>
          <a:xfrm>
            <a:off x="725036" y="7076879"/>
            <a:ext cx="9355317" cy="96844"/>
          </a:xfrm>
          <a:prstGeom prst="rect">
            <a:avLst/>
          </a:prstGeom>
          <a:solidFill>
            <a:srgbClr val="FF9966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lbany" pitchFamily="34"/>
              <a:ea typeface="HG Mincho Light J" pitchFamily="2"/>
              <a:cs typeface="Arial Unicode MS" pitchFamily="2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1020C69-C319-40BC-8100-A2E163837E0D}"/>
              </a:ext>
            </a:extLst>
          </p:cNvPr>
          <p:cNvSpPr/>
          <p:nvPr/>
        </p:nvSpPr>
        <p:spPr>
          <a:xfrm>
            <a:off x="1987914" y="7289276"/>
            <a:ext cx="8092440" cy="96844"/>
          </a:xfrm>
          <a:prstGeom prst="rect">
            <a:avLst/>
          </a:prstGeom>
          <a:solidFill>
            <a:srgbClr val="FF9966"/>
          </a:solidFill>
          <a:ln cap="flat">
            <a:noFill/>
            <a:prstDash val="solid"/>
          </a:ln>
        </p:spPr>
        <p:txBody>
          <a:bodyPr vert="horz" wrap="square" lIns="0" tIns="0" rIns="0" bIns="0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000000"/>
              </a:solidFill>
              <a:uFillTx/>
              <a:latin typeface="Albany" pitchFamily="34"/>
              <a:ea typeface="HG Mincho Light J" pitchFamily="2"/>
              <a:cs typeface="Arial Unicode M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400" b="1" i="1" u="none" strike="noStrike" kern="0" cap="none" spc="0" baseline="0">
          <a:solidFill>
            <a:srgbClr val="FF9966"/>
          </a:solidFill>
          <a:uFillTx/>
          <a:latin typeface="Albany" pitchFamily="34"/>
          <a:cs typeface="Arial Unicode MS" pitchFamily="2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2400" b="0" i="0" u="none" strike="noStrike" kern="0" cap="none" spc="0" baseline="0">
          <a:solidFill>
            <a:srgbClr val="E6E6E6"/>
          </a:solidFill>
          <a:uFillTx/>
          <a:latin typeface="Thorndale" pitchFamily="18"/>
          <a:cs typeface="Arial Unicode MS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@KRISTA-IT.RU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id="{B48B8E4C-99EF-40BE-A1CB-B70093276E5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76355" y="837471"/>
            <a:ext cx="8772835" cy="3323990"/>
          </a:xfrm>
        </p:spPr>
        <p:txBody>
          <a:bodyPr anchor="ctr" anchorCtr="1">
            <a:spAutoFit/>
          </a:bodyPr>
          <a:lstStyle/>
          <a:p>
            <a:pPr lvl="0" indent="-215999" algn="ctr"/>
            <a:endParaRPr lang="en-US">
              <a:solidFill>
                <a:srgbClr val="CCCCCC"/>
              </a:solidFill>
            </a:endParaRPr>
          </a:p>
          <a:p>
            <a:pPr lvl="0" indent="-215999" algn="ctr"/>
            <a:r>
              <a:rPr lang="en-US">
                <a:solidFill>
                  <a:srgbClr val="CCCCCC"/>
                </a:solidFill>
              </a:rPr>
              <a:t>1. ПФХД – документ об основных параметрах финансово-хозяйственной деятельности бюджетных и автономных учреждений. Требования к ведению данного документа утверждены Приказом Минфина России от 28.07.2010 N 81н (ред. от 02.10.2012).</a:t>
            </a:r>
          </a:p>
          <a:p>
            <a:pPr lvl="0" indent="-215999" algn="ctr"/>
            <a:endParaRPr lang="en-US">
              <a:solidFill>
                <a:srgbClr val="CCCCCC"/>
              </a:solidFill>
            </a:endParaRPr>
          </a:p>
          <a:p>
            <a:pPr lvl="0" indent="-215999" algn="ctr"/>
            <a:r>
              <a:rPr lang="en-US">
                <a:solidFill>
                  <a:srgbClr val="CCCCCC"/>
                </a:solidFill>
              </a:rPr>
              <a:t>2. </a:t>
            </a:r>
            <a:r>
              <a:rPr lang="ru-RU">
                <a:solidFill>
                  <a:srgbClr val="CCCCCC"/>
                </a:solidFill>
              </a:rPr>
              <a:t>Распределение ОФ с 01 лицевых счетов на лицевые счета подведомственных КУ </a:t>
            </a:r>
            <a:endParaRPr lang="en-US">
              <a:solidFill>
                <a:srgbClr val="CCCCCC"/>
              </a:solidFill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BA7656B4-52DC-4446-A340-7C703E7BED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3741"/>
            <a:ext cx="10080629" cy="349699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08034F21-9493-45E3-9B84-08167FB3FF56}"/>
              </a:ext>
            </a:extLst>
          </p:cNvPr>
          <p:cNvSpPr txBox="1"/>
          <p:nvPr/>
        </p:nvSpPr>
        <p:spPr>
          <a:xfrm>
            <a:off x="159937" y="170316"/>
            <a:ext cx="4146904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6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Работа с контролем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87ADC900-79DA-47A8-8EF6-AF48E91AC0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9380"/>
            <a:ext cx="10080629" cy="492211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B0310E47-D385-4F1A-AFA7-C78A298E8531}"/>
              </a:ext>
            </a:extLst>
          </p:cNvPr>
          <p:cNvSpPr txBox="1"/>
          <p:nvPr/>
        </p:nvSpPr>
        <p:spPr>
          <a:xfrm>
            <a:off x="159937" y="170316"/>
            <a:ext cx="6744285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6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Пример заполненного документ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C44D07A0-2207-48DA-9486-7B7B74708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427" y="1015998"/>
            <a:ext cx="9401174" cy="372427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FA9D26B8-DA59-4EFA-86D3-1724C2725C49}"/>
              </a:ext>
            </a:extLst>
          </p:cNvPr>
          <p:cNvSpPr txBox="1"/>
          <p:nvPr/>
        </p:nvSpPr>
        <p:spPr>
          <a:xfrm>
            <a:off x="159937" y="170316"/>
            <a:ext cx="5816141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6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Отправка РОФ в Минфин РТ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Дальнейшие шаг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>
            <a:extLst>
              <a:ext uri="{FF2B5EF4-FFF2-40B4-BE49-F238E27FC236}">
                <a16:creationId xmlns:a16="http://schemas.microsoft.com/office/drawing/2014/main" id="{C0AF9DD1-9B09-4E03-B45F-5B806F5AC3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75002" y="501484"/>
            <a:ext cx="8418240" cy="4763155"/>
          </a:xfrm>
        </p:spPr>
        <p:txBody>
          <a:bodyPr/>
          <a:lstStyle/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/>
              <a:t>Возникшие вопросы отправляем на почту:</a:t>
            </a:r>
            <a:endParaRPr lang="en-US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en-US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 sz="4400" b="1">
                <a:solidFill>
                  <a:srgbClr val="FFFFFF"/>
                </a:solidFill>
                <a:hlinkClick r:id="rId3"/>
              </a:rPr>
              <a:t>SUPPORT@KRISTA-IT.RU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ru-RU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ru-RU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ru-RU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en-US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Спасибо за внимание!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ru-RU"/>
              <a:t>Воробьев Александр Юрьевич</a:t>
            </a:r>
            <a:endParaRPr lang="en-US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ООО “Криста-Иркутск”</a:t>
            </a:r>
          </a:p>
        </p:txBody>
      </p:sp>
    </p:spTree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Долгосрочная выго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CE0D02-1DE6-414E-9ABF-96C892534934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51682" y="357475"/>
            <a:ext cx="8608317" cy="1262521"/>
          </a:xfrm>
        </p:spPr>
        <p:txBody>
          <a:bodyPr>
            <a:spAutoFit/>
          </a:bodyPr>
          <a:lstStyle/>
          <a:p>
            <a:pPr marL="215999" lvl="0" indent="-359999"/>
            <a:r>
              <a:rPr lang="en-US"/>
              <a:t>Составление и ведение планов финансово хозяйственной деятельности в УРМ</a:t>
            </a:r>
            <a:br>
              <a:rPr lang="en-US"/>
            </a:br>
            <a:r>
              <a:rPr lang="en-US"/>
              <a:t>Приемущества: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B1C2D4-4644-4F44-8E60-7AA210E394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2603" y="2137684"/>
            <a:ext cx="8418240" cy="2585319"/>
          </a:xfrm>
        </p:spPr>
        <p:txBody>
          <a:bodyPr>
            <a:spAutoFit/>
          </a:bodyPr>
          <a:lstStyle/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Документ хранится в одном месте в электронном виде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en-US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Документ не может потерятся, так как хранится в БД Министерства Финансов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en-US"/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Документ всегда можно распечатать</a:t>
            </a:r>
          </a:p>
          <a:p>
            <a:pPr lvl="0">
              <a:buClr>
                <a:srgbClr val="E6E6E6"/>
              </a:buClr>
              <a:buSzPct val="45000"/>
              <a:buFont typeface="StarSymbol"/>
              <a:buChar char="●"/>
            </a:pPr>
            <a:endParaRPr lang="en-US"/>
          </a:p>
        </p:txBody>
      </p:sp>
    </p:spTree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Удовлетворение потребностей заказч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8BD3B4-D365-4DB4-9F49-A9C7C9BE7F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50797" y="335136"/>
            <a:ext cx="8608317" cy="369335"/>
          </a:xfrm>
        </p:spPr>
        <p:txBody>
          <a:bodyPr>
            <a:spAutoFit/>
          </a:bodyPr>
          <a:lstStyle/>
          <a:p>
            <a:pPr marL="215999" lvl="0" indent="-359999"/>
            <a:r>
              <a:rPr lang="en-US">
                <a:solidFill>
                  <a:srgbClr val="FFFFFF"/>
                </a:solidFill>
              </a:rPr>
              <a:t>Как это работает в деталях ...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0B5A74-297B-49E7-99C4-92E4F1B4B5B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99998" y="1536841"/>
            <a:ext cx="8418240" cy="4763155"/>
          </a:xfrm>
        </p:spPr>
        <p:txBody>
          <a:bodyPr/>
          <a:lstStyle/>
          <a:p>
            <a:pPr lvl="0" algn="just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ПФХД ведется и спользование все КБК + Суб КОСГУ + Тип Средств (</a:t>
            </a:r>
            <a:r>
              <a:rPr lang="ru-RU"/>
              <a:t>02</a:t>
            </a:r>
            <a:r>
              <a:rPr lang="en-US"/>
              <a:t>.XX.XX</a:t>
            </a:r>
            <a:r>
              <a:rPr lang="ru-RU"/>
              <a:t>, 04</a:t>
            </a:r>
            <a:r>
              <a:rPr lang="en-US"/>
              <a:t>.XX.XX</a:t>
            </a:r>
            <a:r>
              <a:rPr lang="ru-RU"/>
              <a:t>, 05</a:t>
            </a:r>
            <a:r>
              <a:rPr lang="en-US"/>
              <a:t>.XX.XX</a:t>
            </a:r>
            <a:r>
              <a:rPr lang="ru-RU"/>
              <a:t>, 06</a:t>
            </a:r>
            <a:r>
              <a:rPr lang="en-US"/>
              <a:t>.XX.XX</a:t>
            </a:r>
            <a:r>
              <a:rPr lang="ru-RU"/>
              <a:t>, 07.</a:t>
            </a:r>
            <a:r>
              <a:rPr lang="en-US"/>
              <a:t>XX.XX) для субсидий на выполнение муниципальных заданий, целевых средств и бюджетных инфестиций.</a:t>
            </a:r>
          </a:p>
          <a:p>
            <a:pPr lvl="0" algn="just">
              <a:buClr>
                <a:srgbClr val="E6E6E6"/>
              </a:buClr>
              <a:buSzPct val="45000"/>
              <a:buFont typeface="StarSymbol"/>
              <a:buChar char="●"/>
            </a:pPr>
            <a:endParaRPr lang="en-US"/>
          </a:p>
          <a:p>
            <a:pPr lvl="0" algn="just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ПФХД ведется в разреде доходов и расходов.</a:t>
            </a:r>
          </a:p>
          <a:p>
            <a:pPr lvl="0" algn="just">
              <a:buClr>
                <a:srgbClr val="E6E6E6"/>
              </a:buClr>
              <a:buSzPct val="45000"/>
              <a:buFont typeface="StarSymbol"/>
              <a:buChar char="●"/>
            </a:pPr>
            <a:endParaRPr lang="en-US"/>
          </a:p>
          <a:p>
            <a:pPr lvl="0" algn="just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ПФХД ведется в разрезе СУБ КОСГУ + Тип средств для платных услуг учреждений БУ и АУ</a:t>
            </a:r>
          </a:p>
          <a:p>
            <a:pPr lvl="0" algn="just">
              <a:buClr>
                <a:srgbClr val="E6E6E6"/>
              </a:buClr>
              <a:buSzPct val="45000"/>
              <a:buFont typeface="StarSymbol"/>
              <a:buChar char="●"/>
            </a:pPr>
            <a:endParaRPr lang="en-US"/>
          </a:p>
          <a:p>
            <a:pPr lvl="0" algn="just">
              <a:buClr>
                <a:srgbClr val="E6E6E6"/>
              </a:buClr>
              <a:buSzPct val="45000"/>
              <a:buFont typeface="StarSymbol"/>
              <a:buChar char="●"/>
            </a:pPr>
            <a:r>
              <a:rPr lang="en-US"/>
              <a:t>Внесение изменений в ПФХД утверждается в Министерстве подписанием уведомления об изменении ПФХД</a:t>
            </a:r>
          </a:p>
        </p:txBody>
      </p:sp>
    </p:spTree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81298442-8544-45F8-9231-71F313D611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7454"/>
            <a:ext cx="10080629" cy="567589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7">
            <a:extLst>
              <a:ext uri="{FF2B5EF4-FFF2-40B4-BE49-F238E27FC236}">
                <a16:creationId xmlns:a16="http://schemas.microsoft.com/office/drawing/2014/main" id="{00A953CF-F87A-4BE5-A142-808F39D75808}"/>
              </a:ext>
            </a:extLst>
          </p:cNvPr>
          <p:cNvSpPr txBox="1"/>
          <p:nvPr/>
        </p:nvSpPr>
        <p:spPr>
          <a:xfrm>
            <a:off x="430837" y="119521"/>
            <a:ext cx="940552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6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Пример заполненного ПФХД в УРМ (расходы)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401798F7-AA79-4BD5-B2BD-F5E74B02E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13155"/>
            <a:ext cx="10080629" cy="484755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5">
            <a:extLst>
              <a:ext uri="{FF2B5EF4-FFF2-40B4-BE49-F238E27FC236}">
                <a16:creationId xmlns:a16="http://schemas.microsoft.com/office/drawing/2014/main" id="{52C1740F-BA6B-4980-B1C9-0DA8F27CD713}"/>
              </a:ext>
            </a:extLst>
          </p:cNvPr>
          <p:cNvSpPr txBox="1"/>
          <p:nvPr/>
        </p:nvSpPr>
        <p:spPr>
          <a:xfrm>
            <a:off x="430837" y="119521"/>
            <a:ext cx="9241054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6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Пример заполненного ПФХД в УРМ (доходы)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Финансовый анали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F681B-B6F7-4AF0-B210-2A95E9A482A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11683" y="537484"/>
            <a:ext cx="3208318" cy="5762521"/>
          </a:xfrm>
        </p:spPr>
        <p:txBody>
          <a:bodyPr>
            <a:spAutoFit/>
          </a:bodyPr>
          <a:lstStyle/>
          <a:p>
            <a:pPr marL="215999" lvl="0" indent="-359999"/>
            <a:r>
              <a:rPr lang="en-US"/>
              <a:t>Печатные  </a:t>
            </a:r>
            <a:br>
              <a:rPr lang="en-US"/>
            </a:br>
            <a:r>
              <a:rPr lang="en-US"/>
              <a:t>документы </a:t>
            </a:r>
            <a:br>
              <a:rPr lang="en-US"/>
            </a:br>
            <a:r>
              <a:rPr lang="en-US"/>
              <a:t>в УРМ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1B8E0976-4DE6-475B-897A-3FD19D70939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433315" y="228600"/>
            <a:ext cx="6286682" cy="679139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Преимущест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48C6CC10-BB55-4BBF-9F5D-B4E32C367E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30603" y="2101684"/>
            <a:ext cx="8418240" cy="4763155"/>
          </a:xfrm>
        </p:spPr>
        <p:txBody>
          <a:bodyPr/>
          <a:lstStyle/>
          <a:p>
            <a:endParaRPr lang="ru-RU"/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CAC42087-FF17-424C-BDDD-7231B69347B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60882" y="333362"/>
            <a:ext cx="8439116" cy="668664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006A251-0CF2-44EE-A5E4-89A7CF3D635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en-US"/>
              <a:t>Печатные документы в УРМ</a:t>
            </a:r>
          </a:p>
        </p:txBody>
      </p:sp>
    </p:spTree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C92386E2-0A13-49CE-8F03-7C60259ED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0571"/>
            <a:ext cx="10080629" cy="437853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0FA6EF87-B75E-48B1-91C2-7FA2E636647F}"/>
              </a:ext>
            </a:extLst>
          </p:cNvPr>
          <p:cNvSpPr txBox="1"/>
          <p:nvPr/>
        </p:nvSpPr>
        <p:spPr>
          <a:xfrm>
            <a:off x="159937" y="170316"/>
            <a:ext cx="9760744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6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Распределение ОФ с 01 лс ГРБС на ЛС подведов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25686339-7ECD-4731-9AB8-69DC51F57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270" y="995360"/>
            <a:ext cx="8982078" cy="455295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5">
            <a:extLst>
              <a:ext uri="{FF2B5EF4-FFF2-40B4-BE49-F238E27FC236}">
                <a16:creationId xmlns:a16="http://schemas.microsoft.com/office/drawing/2014/main" id="{CE2E6EB5-7932-49D8-AD4A-0B8B8532D287}"/>
              </a:ext>
            </a:extLst>
          </p:cNvPr>
          <p:cNvSpPr txBox="1"/>
          <p:nvPr/>
        </p:nvSpPr>
        <p:spPr>
          <a:xfrm>
            <a:off x="159937" y="170316"/>
            <a:ext cx="9903482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600" b="1" i="0" u="none" strike="noStrike" kern="1200" cap="none" spc="0" baseline="0">
                <a:solidFill>
                  <a:srgbClr val="FFFFFF"/>
                </a:solidFill>
                <a:uFillTx/>
                <a:latin typeface="Calibri"/>
              </a:rPr>
              <a:t>Ввод данных детализации с помощью контроля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s novelty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darkblu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file:///C:/Program%20Files/OpenOffice.org%203/Basis/share/template/ru/presnt/prs-novelty.otp</Template>
  <TotalTime>76</TotalTime>
  <Words>255</Words>
  <Application>Microsoft Office PowerPoint</Application>
  <PresentationFormat>Широкоэкранный</PresentationFormat>
  <Paragraphs>37</Paragraphs>
  <Slides>13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Albany</vt:lpstr>
      <vt:lpstr>Arial</vt:lpstr>
      <vt:lpstr>Calibri</vt:lpstr>
      <vt:lpstr>StarSymbol</vt:lpstr>
      <vt:lpstr>Thorndale</vt:lpstr>
      <vt:lpstr>prs novelty</vt:lpstr>
      <vt:lpstr>lyt darkblue</vt:lpstr>
      <vt:lpstr>Презентация PowerPoint</vt:lpstr>
      <vt:lpstr>Составление и ведение планов финансово хозяйственной деятельности в УРМ Приемущества:</vt:lpstr>
      <vt:lpstr>Как это работает в деталях ...</vt:lpstr>
      <vt:lpstr>Презентация PowerPoint</vt:lpstr>
      <vt:lpstr>Презентация PowerPoint</vt:lpstr>
      <vt:lpstr>Печатные   документы  в УРМ</vt:lpstr>
      <vt:lpstr>Печатные документы в УРМ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нового продукта</dc:title>
  <dc:creator>IKA OKI</dc:creator>
  <dc:description>Общая презентация нового продукта, учитывающая пожелания заказчика</dc:description>
  <cp:lastModifiedBy>КИС</cp:lastModifiedBy>
  <cp:revision>18</cp:revision>
  <dcterms:created xsi:type="dcterms:W3CDTF">2013-10-06T22:27:51Z</dcterms:created>
  <dcterms:modified xsi:type="dcterms:W3CDTF">2022-09-14T12:07:57Z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0">
    <vt:lpwstr/>
  </property>
  <property fmtid="{D5CDD505-2E9C-101B-9397-08002B2CF9AE}" pid="3" name="Info 1">
    <vt:lpwstr/>
  </property>
  <property fmtid="{D5CDD505-2E9C-101B-9397-08002B2CF9AE}" pid="4" name="Info 2">
    <vt:lpwstr/>
  </property>
  <property fmtid="{D5CDD505-2E9C-101B-9397-08002B2CF9AE}" pid="5" name="Info 3">
    <vt:lpwstr/>
  </property>
</Properties>
</file>