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Учреждения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Финансовые органы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>
        <a:solidFill>
          <a:schemeClr val="accent2"/>
        </a:solidFill>
        <a:ln>
          <a:solidFill>
            <a:srgbClr val="FFC000"/>
          </a:solidFill>
        </a:ln>
      </dgm:spPr>
      <dgm:t>
        <a:bodyPr/>
        <a:lstStyle/>
        <a:p>
          <a:endParaRPr lang="ru-RU" dirty="0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ru-RU" sz="3600" b="1" dirty="0" smtClean="0"/>
            <a:t>Субъекты учета: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Органы, осуществляющие кассовое обслуживание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1BF5DF-8850-4071-A21E-58AF9812DDA6}" type="presOf" srcId="{524AA122-A7D0-427D-A741-9D82292B0AD6}" destId="{8FFBF9E4-D64D-40F0-934D-51C8F729FC28}" srcOrd="0" destOrd="0" presId="urn:microsoft.com/office/officeart/2005/8/layout/chevron2"/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9A3B3A30-8A6C-4913-9D88-5DE1BA47CC13}" type="presOf" srcId="{78FFE6BF-7A75-4D46-A5E8-DD0EA78CCC9E}" destId="{BE78F434-9536-41F4-BF8A-9EDBF7D79E26}" srcOrd="0" destOrd="0" presId="urn:microsoft.com/office/officeart/2005/8/layout/chevron2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9FAC343A-E2F4-43E0-AB9A-C496B0229564}" type="presOf" srcId="{C35C307E-862B-4660-AEEA-860A46179936}" destId="{42D705D6-38B7-4838-AAE4-9B3AA54D8D7C}" srcOrd="0" destOrd="0" presId="urn:microsoft.com/office/officeart/2005/8/layout/chevron2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66C015C2-60B5-4C3B-8F11-05DD6952875F}" type="presOf" srcId="{667EC1AD-6B11-439D-A02B-FDC82E96ACCC}" destId="{477C75C2-D8F8-4FEC-8064-9CC3284BD80D}" srcOrd="0" destOrd="0" presId="urn:microsoft.com/office/officeart/2005/8/layout/chevron2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D693D41F-9AFE-453C-AC87-6501E2F47FD7}" type="presOf" srcId="{BB0AAEBE-4C75-4F48-9649-FE92323E2835}" destId="{CD623829-C9A4-4206-8EA6-25EE64A051F3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6A2BE531-00ED-40AA-8302-A15B3005E313}" type="presOf" srcId="{9445F4F7-39CA-48CE-8376-7F625C154538}" destId="{E9E00D8C-F9E8-45DB-9A7C-1B42958F0616}" srcOrd="0" destOrd="0" presId="urn:microsoft.com/office/officeart/2005/8/layout/chevron2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A77C1895-5DC7-48FB-9B6D-67D563312810}" type="presOf" srcId="{9DA4B0F5-7C01-4C5D-B556-A32C58A4EB38}" destId="{DD64B5C5-95B6-44BF-9262-E3EB3CDB3AA7}" srcOrd="0" destOrd="0" presId="urn:microsoft.com/office/officeart/2005/8/layout/chevron2"/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82612E61-AAE8-451C-88D5-F6308D2BCA64}" type="presOf" srcId="{C4286FB1-8A48-4FC6-9C71-46BC72A875D6}" destId="{F4C7C4FE-B97D-4026-B7A5-09E6A38220F3}" srcOrd="0" destOrd="0" presId="urn:microsoft.com/office/officeart/2005/8/layout/chevron2"/>
    <dgm:cxn modelId="{AB7A1DF9-0B64-4C9A-9F9C-5F8592CB1380}" type="presOf" srcId="{F3A90B54-1461-4FD6-9C69-E68FC8CF4339}" destId="{A60BEF54-4A04-4F44-BC33-2142D26F89F3}" srcOrd="0" destOrd="0" presId="urn:microsoft.com/office/officeart/2005/8/layout/chevron2"/>
    <dgm:cxn modelId="{6F5F1222-BF05-4A5E-8CD2-4FF8E738D86A}" type="presParOf" srcId="{8FFBF9E4-D64D-40F0-934D-51C8F729FC28}" destId="{761AF88F-0C66-45FA-86AE-4CCD3D057384}" srcOrd="0" destOrd="0" presId="urn:microsoft.com/office/officeart/2005/8/layout/chevron2"/>
    <dgm:cxn modelId="{5FE43558-C8AF-409D-BA5D-3B7A86044704}" type="presParOf" srcId="{761AF88F-0C66-45FA-86AE-4CCD3D057384}" destId="{A60BEF54-4A04-4F44-BC33-2142D26F89F3}" srcOrd="0" destOrd="0" presId="urn:microsoft.com/office/officeart/2005/8/layout/chevron2"/>
    <dgm:cxn modelId="{892F7EDB-0191-4848-9745-21093FBE8F59}" type="presParOf" srcId="{761AF88F-0C66-45FA-86AE-4CCD3D057384}" destId="{F4C7C4FE-B97D-4026-B7A5-09E6A38220F3}" srcOrd="1" destOrd="0" presId="urn:microsoft.com/office/officeart/2005/8/layout/chevron2"/>
    <dgm:cxn modelId="{14C46579-7704-406F-9647-1AE8655C18CE}" type="presParOf" srcId="{8FFBF9E4-D64D-40F0-934D-51C8F729FC28}" destId="{EB64A9AB-456F-4C3A-B5E1-66AE3387C1C9}" srcOrd="1" destOrd="0" presId="urn:microsoft.com/office/officeart/2005/8/layout/chevron2"/>
    <dgm:cxn modelId="{EB28137B-A876-46F9-B7CE-1326DDB8E101}" type="presParOf" srcId="{8FFBF9E4-D64D-40F0-934D-51C8F729FC28}" destId="{5D095BB0-219E-41FC-B33C-46207C40C300}" srcOrd="2" destOrd="0" presId="urn:microsoft.com/office/officeart/2005/8/layout/chevron2"/>
    <dgm:cxn modelId="{57C2157E-9854-4726-AC8F-A1A1D33E1E61}" type="presParOf" srcId="{5D095BB0-219E-41FC-B33C-46207C40C300}" destId="{CD623829-C9A4-4206-8EA6-25EE64A051F3}" srcOrd="0" destOrd="0" presId="urn:microsoft.com/office/officeart/2005/8/layout/chevron2"/>
    <dgm:cxn modelId="{2DBA20F2-8BA1-4025-8D00-13490F01ADB1}" type="presParOf" srcId="{5D095BB0-219E-41FC-B33C-46207C40C300}" destId="{BE78F434-9536-41F4-BF8A-9EDBF7D79E26}" srcOrd="1" destOrd="0" presId="urn:microsoft.com/office/officeart/2005/8/layout/chevron2"/>
    <dgm:cxn modelId="{E9BFCDD5-F46D-44E7-A4A9-5778DD0B65FE}" type="presParOf" srcId="{8FFBF9E4-D64D-40F0-934D-51C8F729FC28}" destId="{DC86A6B2-D523-4724-A34B-435E8C50A7BC}" srcOrd="3" destOrd="0" presId="urn:microsoft.com/office/officeart/2005/8/layout/chevron2"/>
    <dgm:cxn modelId="{A719229D-9003-4A9F-9B15-621CA939B36D}" type="presParOf" srcId="{8FFBF9E4-D64D-40F0-934D-51C8F729FC28}" destId="{0ED3E191-C82D-4FE6-807F-E410EFFD0BDD}" srcOrd="4" destOrd="0" presId="urn:microsoft.com/office/officeart/2005/8/layout/chevron2"/>
    <dgm:cxn modelId="{5A607C3C-F755-49C5-BAFC-FE789B9FD3EC}" type="presParOf" srcId="{0ED3E191-C82D-4FE6-807F-E410EFFD0BDD}" destId="{E9E00D8C-F9E8-45DB-9A7C-1B42958F0616}" srcOrd="0" destOrd="0" presId="urn:microsoft.com/office/officeart/2005/8/layout/chevron2"/>
    <dgm:cxn modelId="{E0D5AAFB-4B49-4FC1-90B0-43C3C599049B}" type="presParOf" srcId="{0ED3E191-C82D-4FE6-807F-E410EFFD0BDD}" destId="{477C75C2-D8F8-4FEC-8064-9CC3284BD80D}" srcOrd="1" destOrd="0" presId="urn:microsoft.com/office/officeart/2005/8/layout/chevron2"/>
    <dgm:cxn modelId="{4CDB0DD3-855E-4865-8F4B-39887522D9D0}" type="presParOf" srcId="{8FFBF9E4-D64D-40F0-934D-51C8F729FC28}" destId="{28ACAC9C-60CB-475C-9D4B-CCAD6F267830}" srcOrd="5" destOrd="0" presId="urn:microsoft.com/office/officeart/2005/8/layout/chevron2"/>
    <dgm:cxn modelId="{B582B4B4-EA3F-439B-BCAB-0A1C51939FE8}" type="presParOf" srcId="{8FFBF9E4-D64D-40F0-934D-51C8F729FC28}" destId="{B86D18F8-BC10-4743-965D-AA4D7106CF92}" srcOrd="6" destOrd="0" presId="urn:microsoft.com/office/officeart/2005/8/layout/chevron2"/>
    <dgm:cxn modelId="{CB176F45-BFB3-44BD-BA88-53C0DA41CA3C}" type="presParOf" srcId="{B86D18F8-BC10-4743-965D-AA4D7106CF92}" destId="{DD64B5C5-95B6-44BF-9262-E3EB3CDB3AA7}" srcOrd="0" destOrd="0" presId="urn:microsoft.com/office/officeart/2005/8/layout/chevron2"/>
    <dgm:cxn modelId="{0058928F-74A4-465B-9812-449FE52BCFAC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4AA122-A7D0-427D-A741-9D82292B0A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FFE6BF-7A75-4D46-A5E8-DD0EA78CCC9E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Учреждения, составляющие индивидуальную бухгалтерскую отчетность;</a:t>
          </a:r>
          <a:endParaRPr lang="ru-RU" dirty="0"/>
        </a:p>
      </dgm:t>
    </dgm:pt>
    <dgm:pt modelId="{7B64A334-1A0E-4A30-B077-5A5E40D73DA5}" type="parTrans" cxnId="{79075890-A70C-47DA-A18E-4282F8892C73}">
      <dgm:prSet/>
      <dgm:spPr/>
      <dgm:t>
        <a:bodyPr/>
        <a:lstStyle/>
        <a:p>
          <a:endParaRPr lang="ru-RU"/>
        </a:p>
      </dgm:t>
    </dgm:pt>
    <dgm:pt modelId="{46BB8908-4A4E-44A3-A0DE-B6E8FCE3BF57}" type="sibTrans" cxnId="{79075890-A70C-47DA-A18E-4282F8892C73}">
      <dgm:prSet/>
      <dgm:spPr/>
      <dgm:t>
        <a:bodyPr/>
        <a:lstStyle/>
        <a:p>
          <a:endParaRPr lang="ru-RU"/>
        </a:p>
      </dgm:t>
    </dgm:pt>
    <dgm:pt modelId="{9445F4F7-39CA-48CE-8376-7F625C154538}">
      <dgm:prSet phldrT="[Текст]" phldr="1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7AA473F6-84E1-4783-9FC7-7E8BE45F2A84}" type="parTrans" cxnId="{4E6810C3-7268-4E74-96CF-738BD4B896DC}">
      <dgm:prSet/>
      <dgm:spPr/>
      <dgm:t>
        <a:bodyPr/>
        <a:lstStyle/>
        <a:p>
          <a:endParaRPr lang="ru-RU"/>
        </a:p>
      </dgm:t>
    </dgm:pt>
    <dgm:pt modelId="{708C7DB0-5592-47B8-AF03-3BA2026BF967}" type="sibTrans" cxnId="{4E6810C3-7268-4E74-96CF-738BD4B896DC}">
      <dgm:prSet/>
      <dgm:spPr/>
      <dgm:t>
        <a:bodyPr/>
        <a:lstStyle/>
        <a:p>
          <a:endParaRPr lang="ru-RU"/>
        </a:p>
      </dgm:t>
    </dgm:pt>
    <dgm:pt modelId="{667EC1AD-6B11-439D-A02B-FDC82E96ACCC}">
      <dgm:prSet phldrT="[Текст]"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dirty="0"/>
        </a:p>
      </dgm:t>
    </dgm:pt>
    <dgm:pt modelId="{7322673B-8118-4A30-B2CE-CF384DC772C6}" type="parTrans" cxnId="{9C16B23E-02C9-48D6-AEE6-3B2BDE387F2D}">
      <dgm:prSet/>
      <dgm:spPr/>
      <dgm:t>
        <a:bodyPr/>
        <a:lstStyle/>
        <a:p>
          <a:endParaRPr lang="ru-RU"/>
        </a:p>
      </dgm:t>
    </dgm:pt>
    <dgm:pt modelId="{E23D33D4-71FA-4186-BDBA-B5ECD8A573E4}" type="sibTrans" cxnId="{9C16B23E-02C9-48D6-AEE6-3B2BDE387F2D}">
      <dgm:prSet/>
      <dgm:spPr/>
      <dgm:t>
        <a:bodyPr/>
        <a:lstStyle/>
        <a:p>
          <a:endParaRPr lang="ru-RU"/>
        </a:p>
      </dgm:t>
    </dgm:pt>
    <dgm:pt modelId="{9DA4B0F5-7C01-4C5D-B556-A32C58A4EB38}">
      <dgm:prSet phldrT="[Текст]" phldr="1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CF4DF668-73EC-4256-B8CB-75B831898BB4}" type="parTrans" cxnId="{DBD27592-7092-41BB-AAC0-CADD0D750BCA}">
      <dgm:prSet/>
      <dgm:spPr/>
      <dgm:t>
        <a:bodyPr/>
        <a:lstStyle/>
        <a:p>
          <a:endParaRPr lang="ru-RU"/>
        </a:p>
      </dgm:t>
    </dgm:pt>
    <dgm:pt modelId="{75CD0A0B-ECDE-4DFF-BAE7-FDDB1FF90DDD}" type="sibTrans" cxnId="{DBD27592-7092-41BB-AAC0-CADD0D750BCA}">
      <dgm:prSet/>
      <dgm:spPr/>
      <dgm:t>
        <a:bodyPr/>
        <a:lstStyle/>
        <a:p>
          <a:endParaRPr lang="ru-RU"/>
        </a:p>
      </dgm:t>
    </dgm:pt>
    <dgm:pt modelId="{BB0AAEBE-4C75-4F48-9649-FE92323E2835}">
      <dgm:prSet phldrT="[Текст]"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71CF7456-DE37-4C5C-86C1-A65EA9610D95}" type="parTrans" cxnId="{5D03CDAE-84DD-421B-AE45-B9E9F9D9A08A}">
      <dgm:prSet/>
      <dgm:spPr/>
      <dgm:t>
        <a:bodyPr/>
        <a:lstStyle/>
        <a:p>
          <a:endParaRPr lang="ru-RU"/>
        </a:p>
      </dgm:t>
    </dgm:pt>
    <dgm:pt modelId="{D7E7F475-84F7-43CA-AC35-085C6B7C3F47}" type="sibTrans" cxnId="{5D03CDAE-84DD-421B-AE45-B9E9F9D9A08A}">
      <dgm:prSet/>
      <dgm:spPr/>
      <dgm:t>
        <a:bodyPr/>
        <a:lstStyle/>
        <a:p>
          <a:endParaRPr lang="ru-RU"/>
        </a:p>
      </dgm:t>
    </dgm:pt>
    <dgm:pt modelId="{C4286FB1-8A48-4FC6-9C71-46BC72A875D6}">
      <dgm:prSet custT="1"/>
      <dgm:spPr>
        <a:ln>
          <a:solidFill>
            <a:srgbClr val="FFC000"/>
          </a:solidFill>
        </a:ln>
      </dgm:spPr>
      <dgm:t>
        <a:bodyPr/>
        <a:lstStyle/>
        <a:p>
          <a:r>
            <a:rPr lang="ru-RU" sz="3600" b="1" dirty="0" smtClean="0"/>
            <a:t>Субъекты отчетности:</a:t>
          </a:r>
          <a:endParaRPr lang="ru-RU" sz="3600" b="1" dirty="0"/>
        </a:p>
      </dgm:t>
    </dgm:pt>
    <dgm:pt modelId="{17632C52-8270-4E70-BC33-A8244D7BE022}" type="parTrans" cxnId="{45C4B955-C0C6-445E-A5E6-71A19FF35227}">
      <dgm:prSet/>
      <dgm:spPr/>
      <dgm:t>
        <a:bodyPr/>
        <a:lstStyle/>
        <a:p>
          <a:endParaRPr lang="ru-RU"/>
        </a:p>
      </dgm:t>
    </dgm:pt>
    <dgm:pt modelId="{933AFD37-AA2A-44DB-B341-76D02356A850}" type="sibTrans" cxnId="{45C4B955-C0C6-445E-A5E6-71A19FF35227}">
      <dgm:prSet/>
      <dgm:spPr/>
      <dgm:t>
        <a:bodyPr/>
        <a:lstStyle/>
        <a:p>
          <a:endParaRPr lang="ru-RU"/>
        </a:p>
      </dgm:t>
    </dgm:pt>
    <dgm:pt modelId="{F3A90B54-1461-4FD6-9C69-E68FC8CF4339}">
      <dgm:prSet phldrT="[Текст]"/>
      <dgm:spPr>
        <a:solidFill>
          <a:schemeClr val="accent2"/>
        </a:solidFill>
      </dgm:spPr>
      <dgm:t>
        <a:bodyPr/>
        <a:lstStyle/>
        <a:p>
          <a:endParaRPr lang="ru-RU" dirty="0"/>
        </a:p>
      </dgm:t>
    </dgm:pt>
    <dgm:pt modelId="{DDDD6AFD-0CAD-40A0-8D69-3C5EE116D6CF}" type="sibTrans" cxnId="{ADC5AEF6-CD76-405A-AEDD-B7A4942B0A2E}">
      <dgm:prSet/>
      <dgm:spPr/>
      <dgm:t>
        <a:bodyPr/>
        <a:lstStyle/>
        <a:p>
          <a:endParaRPr lang="ru-RU"/>
        </a:p>
      </dgm:t>
    </dgm:pt>
    <dgm:pt modelId="{0082C640-607D-4C0C-847B-66D0124A3CA3}" type="parTrans" cxnId="{ADC5AEF6-CD76-405A-AEDD-B7A4942B0A2E}">
      <dgm:prSet/>
      <dgm:spPr/>
      <dgm:t>
        <a:bodyPr/>
        <a:lstStyle/>
        <a:p>
          <a:endParaRPr lang="ru-RU"/>
        </a:p>
      </dgm:t>
    </dgm:pt>
    <dgm:pt modelId="{C35C307E-862B-4660-AEEA-860A46179936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ru-RU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dirty="0"/>
        </a:p>
      </dgm:t>
    </dgm:pt>
    <dgm:pt modelId="{5C564140-8CA3-4D24-8C6E-4924EA599953}" type="parTrans" cxnId="{6EF52E87-BE1D-46AA-90E1-C55BF5EC5BC6}">
      <dgm:prSet/>
      <dgm:spPr/>
      <dgm:t>
        <a:bodyPr/>
        <a:lstStyle/>
        <a:p>
          <a:endParaRPr lang="ru-RU"/>
        </a:p>
      </dgm:t>
    </dgm:pt>
    <dgm:pt modelId="{EEDC3BF2-F05A-46B5-AC3E-0EBD78273D36}" type="sibTrans" cxnId="{6EF52E87-BE1D-46AA-90E1-C55BF5EC5BC6}">
      <dgm:prSet/>
      <dgm:spPr/>
      <dgm:t>
        <a:bodyPr/>
        <a:lstStyle/>
        <a:p>
          <a:endParaRPr lang="ru-RU"/>
        </a:p>
      </dgm:t>
    </dgm:pt>
    <dgm:pt modelId="{8FFBF9E4-D64D-40F0-934D-51C8F729FC28}" type="pres">
      <dgm:prSet presAssocID="{524AA122-A7D0-427D-A741-9D82292B0A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61AF88F-0C66-45FA-86AE-4CCD3D057384}" type="pres">
      <dgm:prSet presAssocID="{F3A90B54-1461-4FD6-9C69-E68FC8CF4339}" presName="composite" presStyleCnt="0"/>
      <dgm:spPr/>
    </dgm:pt>
    <dgm:pt modelId="{A60BEF54-4A04-4F44-BC33-2142D26F89F3}" type="pres">
      <dgm:prSet presAssocID="{F3A90B54-1461-4FD6-9C69-E68FC8CF433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7C4FE-B97D-4026-B7A5-09E6A38220F3}" type="pres">
      <dgm:prSet presAssocID="{F3A90B54-1461-4FD6-9C69-E68FC8CF433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4A9AB-456F-4C3A-B5E1-66AE3387C1C9}" type="pres">
      <dgm:prSet presAssocID="{DDDD6AFD-0CAD-40A0-8D69-3C5EE116D6CF}" presName="sp" presStyleCnt="0"/>
      <dgm:spPr/>
    </dgm:pt>
    <dgm:pt modelId="{5D095BB0-219E-41FC-B33C-46207C40C300}" type="pres">
      <dgm:prSet presAssocID="{BB0AAEBE-4C75-4F48-9649-FE92323E2835}" presName="composite" presStyleCnt="0"/>
      <dgm:spPr/>
    </dgm:pt>
    <dgm:pt modelId="{CD623829-C9A4-4206-8EA6-25EE64A051F3}" type="pres">
      <dgm:prSet presAssocID="{BB0AAEBE-4C75-4F48-9649-FE92323E2835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78F434-9536-41F4-BF8A-9EDBF7D79E26}" type="pres">
      <dgm:prSet presAssocID="{BB0AAEBE-4C75-4F48-9649-FE92323E2835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A6B2-D523-4724-A34B-435E8C50A7BC}" type="pres">
      <dgm:prSet presAssocID="{D7E7F475-84F7-43CA-AC35-085C6B7C3F47}" presName="sp" presStyleCnt="0"/>
      <dgm:spPr/>
    </dgm:pt>
    <dgm:pt modelId="{0ED3E191-C82D-4FE6-807F-E410EFFD0BDD}" type="pres">
      <dgm:prSet presAssocID="{9445F4F7-39CA-48CE-8376-7F625C154538}" presName="composite" presStyleCnt="0"/>
      <dgm:spPr/>
    </dgm:pt>
    <dgm:pt modelId="{E9E00D8C-F9E8-45DB-9A7C-1B42958F0616}" type="pres">
      <dgm:prSet presAssocID="{9445F4F7-39CA-48CE-8376-7F625C15453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7C75C2-D8F8-4FEC-8064-9CC3284BD80D}" type="pres">
      <dgm:prSet presAssocID="{9445F4F7-39CA-48CE-8376-7F625C15453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CAC9C-60CB-475C-9D4B-CCAD6F267830}" type="pres">
      <dgm:prSet presAssocID="{708C7DB0-5592-47B8-AF03-3BA2026BF967}" presName="sp" presStyleCnt="0"/>
      <dgm:spPr/>
    </dgm:pt>
    <dgm:pt modelId="{B86D18F8-BC10-4743-965D-AA4D7106CF92}" type="pres">
      <dgm:prSet presAssocID="{9DA4B0F5-7C01-4C5D-B556-A32C58A4EB38}" presName="composite" presStyleCnt="0"/>
      <dgm:spPr/>
    </dgm:pt>
    <dgm:pt modelId="{DD64B5C5-95B6-44BF-9262-E3EB3CDB3AA7}" type="pres">
      <dgm:prSet presAssocID="{9DA4B0F5-7C01-4C5D-B556-A32C58A4EB3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D705D6-38B7-4838-AAE4-9B3AA54D8D7C}" type="pres">
      <dgm:prSet presAssocID="{9DA4B0F5-7C01-4C5D-B556-A32C58A4EB38}" presName="descendantText" presStyleLbl="alignAcc1" presStyleIdx="3" presStyleCnt="4" custLinFactNeighborX="-1086" custLinFactNeighborY="-31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406E37-99EA-4CDB-9E69-9AB3FA49B1AF}" type="presOf" srcId="{667EC1AD-6B11-439D-A02B-FDC82E96ACCC}" destId="{477C75C2-D8F8-4FEC-8064-9CC3284BD80D}" srcOrd="0" destOrd="0" presId="urn:microsoft.com/office/officeart/2005/8/layout/chevron2"/>
    <dgm:cxn modelId="{796C0B2E-A5F0-4109-BB7C-8CD8C63D43DB}" type="presOf" srcId="{BB0AAEBE-4C75-4F48-9649-FE92323E2835}" destId="{CD623829-C9A4-4206-8EA6-25EE64A051F3}" srcOrd="0" destOrd="0" presId="urn:microsoft.com/office/officeart/2005/8/layout/chevron2"/>
    <dgm:cxn modelId="{9C16B23E-02C9-48D6-AEE6-3B2BDE387F2D}" srcId="{9445F4F7-39CA-48CE-8376-7F625C154538}" destId="{667EC1AD-6B11-439D-A02B-FDC82E96ACCC}" srcOrd="0" destOrd="0" parTransId="{7322673B-8118-4A30-B2CE-CF384DC772C6}" sibTransId="{E23D33D4-71FA-4186-BDBA-B5ECD8A573E4}"/>
    <dgm:cxn modelId="{8C1E3073-ABCE-4CEB-9683-BD9BCAA78AFA}" type="presOf" srcId="{C35C307E-862B-4660-AEEA-860A46179936}" destId="{42D705D6-38B7-4838-AAE4-9B3AA54D8D7C}" srcOrd="0" destOrd="0" presId="urn:microsoft.com/office/officeart/2005/8/layout/chevron2"/>
    <dgm:cxn modelId="{6EF52E87-BE1D-46AA-90E1-C55BF5EC5BC6}" srcId="{9DA4B0F5-7C01-4C5D-B556-A32C58A4EB38}" destId="{C35C307E-862B-4660-AEEA-860A46179936}" srcOrd="0" destOrd="0" parTransId="{5C564140-8CA3-4D24-8C6E-4924EA599953}" sibTransId="{EEDC3BF2-F05A-46B5-AC3E-0EBD78273D36}"/>
    <dgm:cxn modelId="{488D3C3F-4DFE-4030-A775-6156A2C59C77}" type="presOf" srcId="{9DA4B0F5-7C01-4C5D-B556-A32C58A4EB38}" destId="{DD64B5C5-95B6-44BF-9262-E3EB3CDB3AA7}" srcOrd="0" destOrd="0" presId="urn:microsoft.com/office/officeart/2005/8/layout/chevron2"/>
    <dgm:cxn modelId="{4937B7BC-79CF-4E8D-8777-38DEAF9C7DA6}" type="presOf" srcId="{524AA122-A7D0-427D-A741-9D82292B0AD6}" destId="{8FFBF9E4-D64D-40F0-934D-51C8F729FC28}" srcOrd="0" destOrd="0" presId="urn:microsoft.com/office/officeart/2005/8/layout/chevron2"/>
    <dgm:cxn modelId="{79075890-A70C-47DA-A18E-4282F8892C73}" srcId="{BB0AAEBE-4C75-4F48-9649-FE92323E2835}" destId="{78FFE6BF-7A75-4D46-A5E8-DD0EA78CCC9E}" srcOrd="0" destOrd="0" parTransId="{7B64A334-1A0E-4A30-B077-5A5E40D73DA5}" sibTransId="{46BB8908-4A4E-44A3-A0DE-B6E8FCE3BF57}"/>
    <dgm:cxn modelId="{5D03CDAE-84DD-421B-AE45-B9E9F9D9A08A}" srcId="{524AA122-A7D0-427D-A741-9D82292B0AD6}" destId="{BB0AAEBE-4C75-4F48-9649-FE92323E2835}" srcOrd="1" destOrd="0" parTransId="{71CF7456-DE37-4C5C-86C1-A65EA9610D95}" sibTransId="{D7E7F475-84F7-43CA-AC35-085C6B7C3F47}"/>
    <dgm:cxn modelId="{E862AC4A-C43B-41CC-B559-D03CF8B4C45C}" type="presOf" srcId="{9445F4F7-39CA-48CE-8376-7F625C154538}" destId="{E9E00D8C-F9E8-45DB-9A7C-1B42958F0616}" srcOrd="0" destOrd="0" presId="urn:microsoft.com/office/officeart/2005/8/layout/chevron2"/>
    <dgm:cxn modelId="{16070796-6F3D-4044-B188-4920479B15EF}" type="presOf" srcId="{78FFE6BF-7A75-4D46-A5E8-DD0EA78CCC9E}" destId="{BE78F434-9536-41F4-BF8A-9EDBF7D79E26}" srcOrd="0" destOrd="0" presId="urn:microsoft.com/office/officeart/2005/8/layout/chevron2"/>
    <dgm:cxn modelId="{DBD27592-7092-41BB-AAC0-CADD0D750BCA}" srcId="{524AA122-A7D0-427D-A741-9D82292B0AD6}" destId="{9DA4B0F5-7C01-4C5D-B556-A32C58A4EB38}" srcOrd="3" destOrd="0" parTransId="{CF4DF668-73EC-4256-B8CB-75B831898BB4}" sibTransId="{75CD0A0B-ECDE-4DFF-BAE7-FDDB1FF90DDD}"/>
    <dgm:cxn modelId="{45C4B955-C0C6-445E-A5E6-71A19FF35227}" srcId="{F3A90B54-1461-4FD6-9C69-E68FC8CF4339}" destId="{C4286FB1-8A48-4FC6-9C71-46BC72A875D6}" srcOrd="0" destOrd="0" parTransId="{17632C52-8270-4E70-BC33-A8244D7BE022}" sibTransId="{933AFD37-AA2A-44DB-B341-76D02356A850}"/>
    <dgm:cxn modelId="{ADC5AEF6-CD76-405A-AEDD-B7A4942B0A2E}" srcId="{524AA122-A7D0-427D-A741-9D82292B0AD6}" destId="{F3A90B54-1461-4FD6-9C69-E68FC8CF4339}" srcOrd="0" destOrd="0" parTransId="{0082C640-607D-4C0C-847B-66D0124A3CA3}" sibTransId="{DDDD6AFD-0CAD-40A0-8D69-3C5EE116D6CF}"/>
    <dgm:cxn modelId="{1E5689F7-C963-4797-9014-F29E1380B047}" type="presOf" srcId="{C4286FB1-8A48-4FC6-9C71-46BC72A875D6}" destId="{F4C7C4FE-B97D-4026-B7A5-09E6A38220F3}" srcOrd="0" destOrd="0" presId="urn:microsoft.com/office/officeart/2005/8/layout/chevron2"/>
    <dgm:cxn modelId="{F4F9CF9E-9192-438B-AE43-72BE5B0901E5}" type="presOf" srcId="{F3A90B54-1461-4FD6-9C69-E68FC8CF4339}" destId="{A60BEF54-4A04-4F44-BC33-2142D26F89F3}" srcOrd="0" destOrd="0" presId="urn:microsoft.com/office/officeart/2005/8/layout/chevron2"/>
    <dgm:cxn modelId="{4E6810C3-7268-4E74-96CF-738BD4B896DC}" srcId="{524AA122-A7D0-427D-A741-9D82292B0AD6}" destId="{9445F4F7-39CA-48CE-8376-7F625C154538}" srcOrd="2" destOrd="0" parTransId="{7AA473F6-84E1-4783-9FC7-7E8BE45F2A84}" sibTransId="{708C7DB0-5592-47B8-AF03-3BA2026BF967}"/>
    <dgm:cxn modelId="{5EA68B4E-48C0-4112-9C17-1442EFE099D9}" type="presParOf" srcId="{8FFBF9E4-D64D-40F0-934D-51C8F729FC28}" destId="{761AF88F-0C66-45FA-86AE-4CCD3D057384}" srcOrd="0" destOrd="0" presId="urn:microsoft.com/office/officeart/2005/8/layout/chevron2"/>
    <dgm:cxn modelId="{3DBC1DCD-D097-4133-B997-506EFE1AF446}" type="presParOf" srcId="{761AF88F-0C66-45FA-86AE-4CCD3D057384}" destId="{A60BEF54-4A04-4F44-BC33-2142D26F89F3}" srcOrd="0" destOrd="0" presId="urn:microsoft.com/office/officeart/2005/8/layout/chevron2"/>
    <dgm:cxn modelId="{641681BD-7110-4B90-9C70-E98034B93750}" type="presParOf" srcId="{761AF88F-0C66-45FA-86AE-4CCD3D057384}" destId="{F4C7C4FE-B97D-4026-B7A5-09E6A38220F3}" srcOrd="1" destOrd="0" presId="urn:microsoft.com/office/officeart/2005/8/layout/chevron2"/>
    <dgm:cxn modelId="{594A6537-F377-4AA5-8564-08EABB3315DC}" type="presParOf" srcId="{8FFBF9E4-D64D-40F0-934D-51C8F729FC28}" destId="{EB64A9AB-456F-4C3A-B5E1-66AE3387C1C9}" srcOrd="1" destOrd="0" presId="urn:microsoft.com/office/officeart/2005/8/layout/chevron2"/>
    <dgm:cxn modelId="{027CC4B6-6725-4C69-A136-A65D11CD0B65}" type="presParOf" srcId="{8FFBF9E4-D64D-40F0-934D-51C8F729FC28}" destId="{5D095BB0-219E-41FC-B33C-46207C40C300}" srcOrd="2" destOrd="0" presId="urn:microsoft.com/office/officeart/2005/8/layout/chevron2"/>
    <dgm:cxn modelId="{B6429BDF-E4AA-4439-BD39-4AE45DA0EEDB}" type="presParOf" srcId="{5D095BB0-219E-41FC-B33C-46207C40C300}" destId="{CD623829-C9A4-4206-8EA6-25EE64A051F3}" srcOrd="0" destOrd="0" presId="urn:microsoft.com/office/officeart/2005/8/layout/chevron2"/>
    <dgm:cxn modelId="{07E00AC3-976A-49FE-95E0-CE897A186C86}" type="presParOf" srcId="{5D095BB0-219E-41FC-B33C-46207C40C300}" destId="{BE78F434-9536-41F4-BF8A-9EDBF7D79E26}" srcOrd="1" destOrd="0" presId="urn:microsoft.com/office/officeart/2005/8/layout/chevron2"/>
    <dgm:cxn modelId="{E2BB1A00-A54B-4F2D-A52B-4BC8144EF884}" type="presParOf" srcId="{8FFBF9E4-D64D-40F0-934D-51C8F729FC28}" destId="{DC86A6B2-D523-4724-A34B-435E8C50A7BC}" srcOrd="3" destOrd="0" presId="urn:microsoft.com/office/officeart/2005/8/layout/chevron2"/>
    <dgm:cxn modelId="{7B47A6FF-3891-408F-9ABA-51B6807D0243}" type="presParOf" srcId="{8FFBF9E4-D64D-40F0-934D-51C8F729FC28}" destId="{0ED3E191-C82D-4FE6-807F-E410EFFD0BDD}" srcOrd="4" destOrd="0" presId="urn:microsoft.com/office/officeart/2005/8/layout/chevron2"/>
    <dgm:cxn modelId="{6B9B27E5-861A-4A7B-9F9C-668C482C3C44}" type="presParOf" srcId="{0ED3E191-C82D-4FE6-807F-E410EFFD0BDD}" destId="{E9E00D8C-F9E8-45DB-9A7C-1B42958F0616}" srcOrd="0" destOrd="0" presId="urn:microsoft.com/office/officeart/2005/8/layout/chevron2"/>
    <dgm:cxn modelId="{49D25951-0C7C-4553-97B6-E4D1D890FAE3}" type="presParOf" srcId="{0ED3E191-C82D-4FE6-807F-E410EFFD0BDD}" destId="{477C75C2-D8F8-4FEC-8064-9CC3284BD80D}" srcOrd="1" destOrd="0" presId="urn:microsoft.com/office/officeart/2005/8/layout/chevron2"/>
    <dgm:cxn modelId="{34321EDD-B341-41F0-A1D7-1A68AF321E38}" type="presParOf" srcId="{8FFBF9E4-D64D-40F0-934D-51C8F729FC28}" destId="{28ACAC9C-60CB-475C-9D4B-CCAD6F267830}" srcOrd="5" destOrd="0" presId="urn:microsoft.com/office/officeart/2005/8/layout/chevron2"/>
    <dgm:cxn modelId="{041C90A5-862E-48F5-A878-916A99AF6A78}" type="presParOf" srcId="{8FFBF9E4-D64D-40F0-934D-51C8F729FC28}" destId="{B86D18F8-BC10-4743-965D-AA4D7106CF92}" srcOrd="6" destOrd="0" presId="urn:microsoft.com/office/officeart/2005/8/layout/chevron2"/>
    <dgm:cxn modelId="{0B768EB5-CD73-4245-91D2-0416AF5CEF38}" type="presParOf" srcId="{B86D18F8-BC10-4743-965D-AA4D7106CF92}" destId="{DD64B5C5-95B6-44BF-9262-E3EB3CDB3AA7}" srcOrd="0" destOrd="0" presId="urn:microsoft.com/office/officeart/2005/8/layout/chevron2"/>
    <dgm:cxn modelId="{5E1BF23F-8432-4D25-9E06-C2ADDB3D7EAD}" type="presParOf" srcId="{B86D18F8-BC10-4743-965D-AA4D7106CF92}" destId="{42D705D6-38B7-4838-AAE4-9B3AA54D8D7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учета: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Учреждения</a:t>
          </a:r>
          <a:endParaRPr lang="ru-RU" sz="31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Финансовые органы</a:t>
          </a:r>
          <a:endParaRPr lang="ru-RU" sz="31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100" kern="1200" dirty="0" smtClean="0"/>
            <a:t>Органы, осуществляющие кассовое обслуживание</a:t>
          </a:r>
          <a:endParaRPr lang="ru-RU" sz="3100" kern="1200" dirty="0"/>
        </a:p>
      </dsp:txBody>
      <dsp:txXfrm rot="-5400000">
        <a:off x="1018442" y="4238280"/>
        <a:ext cx="6107547" cy="9093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EF54-4A04-4F44-BC33-2142D26F89F3}">
      <dsp:nvSpPr>
        <dsp:cNvPr id="0" name=""/>
        <dsp:cNvSpPr/>
      </dsp:nvSpPr>
      <dsp:spPr>
        <a:xfrm rot="5400000">
          <a:off x="-232565" y="234112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0" y="544199"/>
        <a:ext cx="1085304" cy="465130"/>
      </dsp:txXfrm>
    </dsp:sp>
    <dsp:sp modelId="{F4C7C4FE-B97D-4026-B7A5-09E6A38220F3}">
      <dsp:nvSpPr>
        <dsp:cNvPr id="0" name=""/>
        <dsp:cNvSpPr/>
      </dsp:nvSpPr>
      <dsp:spPr>
        <a:xfrm rot="5400000">
          <a:off x="3659784" y="-2572933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/>
            <a:t>Субъекты отчетности:</a:t>
          </a:r>
          <a:endParaRPr lang="ru-RU" sz="3600" b="1" kern="1200" dirty="0"/>
        </a:p>
      </dsp:txBody>
      <dsp:txXfrm rot="-5400000">
        <a:off x="1085304" y="50743"/>
        <a:ext cx="6107547" cy="909390"/>
      </dsp:txXfrm>
    </dsp:sp>
    <dsp:sp modelId="{CD623829-C9A4-4206-8EA6-25EE64A051F3}">
      <dsp:nvSpPr>
        <dsp:cNvPr id="0" name=""/>
        <dsp:cNvSpPr/>
      </dsp:nvSpPr>
      <dsp:spPr>
        <a:xfrm rot="5400000">
          <a:off x="-232565" y="1640687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-5400000">
        <a:off x="0" y="1950774"/>
        <a:ext cx="1085304" cy="465130"/>
      </dsp:txXfrm>
    </dsp:sp>
    <dsp:sp modelId="{BE78F434-9536-41F4-BF8A-9EDBF7D79E26}">
      <dsp:nvSpPr>
        <dsp:cNvPr id="0" name=""/>
        <dsp:cNvSpPr/>
      </dsp:nvSpPr>
      <dsp:spPr>
        <a:xfrm rot="5400000">
          <a:off x="3659784" y="-116635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Учреждения, составляющие индивидуальную бухгалтерскую отчетность;</a:t>
          </a:r>
          <a:endParaRPr lang="ru-RU" sz="1800" kern="1200" dirty="0"/>
        </a:p>
      </dsp:txBody>
      <dsp:txXfrm rot="-5400000">
        <a:off x="1085304" y="1457319"/>
        <a:ext cx="6107547" cy="909390"/>
      </dsp:txXfrm>
    </dsp:sp>
    <dsp:sp modelId="{E9E00D8C-F9E8-45DB-9A7C-1B42958F0616}">
      <dsp:nvSpPr>
        <dsp:cNvPr id="0" name=""/>
        <dsp:cNvSpPr/>
      </dsp:nvSpPr>
      <dsp:spPr>
        <a:xfrm rot="5400000">
          <a:off x="-232565" y="3047263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-5400000">
        <a:off x="0" y="3357350"/>
        <a:ext cx="1085304" cy="465130"/>
      </dsp:txXfrm>
    </dsp:sp>
    <dsp:sp modelId="{477C75C2-D8F8-4FEC-8064-9CC3284BD80D}">
      <dsp:nvSpPr>
        <dsp:cNvPr id="0" name=""/>
        <dsp:cNvSpPr/>
      </dsp:nvSpPr>
      <dsp:spPr>
        <a:xfrm rot="5400000">
          <a:off x="3659784" y="240217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сектора, осуществляющие бюджетные полномочия, формирующие бюджетную отчетность (консолидированную отчетность);</a:t>
          </a:r>
          <a:endParaRPr lang="ru-RU" sz="1800" kern="1200" dirty="0"/>
        </a:p>
      </dsp:txBody>
      <dsp:txXfrm rot="-5400000">
        <a:off x="1085304" y="2863893"/>
        <a:ext cx="6107547" cy="909390"/>
      </dsp:txXfrm>
    </dsp:sp>
    <dsp:sp modelId="{DD64B5C5-95B6-44BF-9262-E3EB3CDB3AA7}">
      <dsp:nvSpPr>
        <dsp:cNvPr id="0" name=""/>
        <dsp:cNvSpPr/>
      </dsp:nvSpPr>
      <dsp:spPr>
        <a:xfrm rot="5400000">
          <a:off x="-232565" y="4453839"/>
          <a:ext cx="1550434" cy="1085304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 rot="-5400000">
        <a:off x="0" y="4763926"/>
        <a:ext cx="1085304" cy="465130"/>
      </dsp:txXfrm>
    </dsp:sp>
    <dsp:sp modelId="{42D705D6-38B7-4838-AAE4-9B3AA54D8D7C}">
      <dsp:nvSpPr>
        <dsp:cNvPr id="0" name=""/>
        <dsp:cNvSpPr/>
      </dsp:nvSpPr>
      <dsp:spPr>
        <a:xfrm rot="5400000">
          <a:off x="3592922" y="1614604"/>
          <a:ext cx="1007782" cy="61567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Организации государственного сектора- учредители, составляющие консолидированную отчетность государственных учреждений.</a:t>
          </a:r>
          <a:endParaRPr lang="ru-RU" sz="1800" kern="1200" dirty="0"/>
        </a:p>
      </dsp:txBody>
      <dsp:txXfrm rot="-5400000">
        <a:off x="1018442" y="4238280"/>
        <a:ext cx="6107547" cy="909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39000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3.Стандарт  «</a:t>
            </a:r>
            <a:r>
              <a:rPr lang="ru-RU" sz="3200" smtClean="0"/>
              <a:t>Аренда».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22322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          </a:t>
            </a:r>
            <a:r>
              <a:rPr lang="ru-RU" sz="3200" dirty="0" smtClean="0"/>
              <a:t>Применяются </a:t>
            </a:r>
            <a:r>
              <a:rPr lang="ru-RU" sz="3200" dirty="0" smtClean="0"/>
              <a:t>при:</a:t>
            </a:r>
          </a:p>
          <a:p>
            <a:pPr marL="0" indent="0">
              <a:buNone/>
            </a:pPr>
            <a:r>
              <a:rPr lang="ru-RU" sz="3200" dirty="0" smtClean="0"/>
              <a:t>- ведении учета с 1 января 2018 года;</a:t>
            </a:r>
          </a:p>
          <a:p>
            <a:pPr marL="0" indent="0">
              <a:buNone/>
            </a:pPr>
            <a:r>
              <a:rPr lang="ru-RU" sz="3200" dirty="0" smtClean="0"/>
              <a:t>- </a:t>
            </a:r>
            <a:r>
              <a:rPr lang="ru-RU" sz="3200" smtClean="0"/>
              <a:t>составлении </a:t>
            </a:r>
            <a:r>
              <a:rPr lang="ru-RU" sz="3200" smtClean="0"/>
              <a:t>отчетности </a:t>
            </a:r>
            <a:r>
              <a:rPr lang="ru-RU" sz="3200" dirty="0" smtClean="0"/>
              <a:t>с отчетности  2018 года.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1176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 учета неоперационной аренды  (п.14)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931224" cy="367240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объектам учета неоперационной аренды относятся объекты, возникающие при: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Предоставлении имущества, составляющего казну за плату или в безвозмездное пользование коммерческим организациям или НКО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Заключении органом, управляющим имуществом, а также субъектом учета договора лизинга</a:t>
            </a:r>
          </a:p>
        </p:txBody>
      </p:sp>
    </p:spTree>
    <p:extLst>
      <p:ext uri="{BB962C8B-B14F-4D97-AF65-F5344CB8AC3E}">
        <p14:creationId xmlns:p14="http://schemas.microsoft.com/office/powerpoint/2010/main" val="83955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 учета операционной аренды  (п.15-16)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7931224" cy="367240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объектам учета операционной аренды относятся объекты, возникающие по договору аренды: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в рамках договора арендные платежи являются только платой за  пользование арендованного имущества (арендной платой)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договору аренды земель (непроизведенных активов)</a:t>
            </a:r>
          </a:p>
        </p:txBody>
      </p:sp>
    </p:spTree>
    <p:extLst>
      <p:ext uri="{BB962C8B-B14F-4D97-AF65-F5344CB8AC3E}">
        <p14:creationId xmlns:p14="http://schemas.microsoft.com/office/powerpoint/2010/main" val="327263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931224" cy="720080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Раскрытие информации в отчетности (п.32)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25658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Пояснительная записка содержит информацию: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Сверку общей суммы арендных платежей с общей суммой их дисконтированных стоимостей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сумму признанных за отчетный период процентных доходов и расходов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Сверку общей суммы арендных платежей с общей суммой их дисконтированных стоимостей по группам объектов учета аренды исходя из их СПИ (до года, от 1 до 3 лет, свыше 3 лет)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Общую сумму расходов (доходов) по условным арендным платежам, признанных в отчетном периоде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описание существенной информации об объектах учета аренды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51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44586605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614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886454283"/>
              </p:ext>
            </p:extLst>
          </p:nvPr>
        </p:nvGraphicFramePr>
        <p:xfrm>
          <a:off x="457200" y="320040"/>
          <a:ext cx="7242048" cy="577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2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/>
              <a:t>Объекты учета аренды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Активы</a:t>
            </a:r>
          </a:p>
          <a:p>
            <a:r>
              <a:rPr lang="ru-RU" sz="3200" dirty="0" smtClean="0"/>
              <a:t>Обязательства</a:t>
            </a:r>
          </a:p>
          <a:p>
            <a:r>
              <a:rPr lang="ru-RU" dirty="0" smtClean="0"/>
              <a:t>Факты хозяйственной жизни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</a:t>
            </a:r>
            <a:r>
              <a:rPr lang="ru-RU" sz="3200" dirty="0" smtClean="0"/>
              <a:t>озникающие при получении (предоставлении) материальных ценностей во временное владение и пользование или во временное пользование:</a:t>
            </a:r>
          </a:p>
          <a:p>
            <a:pPr marL="0" indent="0">
              <a:buNone/>
            </a:pPr>
            <a:r>
              <a:rPr lang="ru-RU" sz="3200" dirty="0" smtClean="0"/>
              <a:t>- </a:t>
            </a:r>
            <a:r>
              <a:rPr lang="ru-RU" dirty="0"/>
              <a:t>п</a:t>
            </a:r>
            <a:r>
              <a:rPr lang="ru-RU" sz="3200" dirty="0" smtClean="0"/>
              <a:t>о договору аренды (имущественного найма);</a:t>
            </a:r>
          </a:p>
          <a:p>
            <a:pPr marL="0" indent="0">
              <a:buNone/>
            </a:pPr>
            <a:r>
              <a:rPr lang="ru-RU" sz="3200" dirty="0" smtClean="0"/>
              <a:t>- </a:t>
            </a:r>
            <a:r>
              <a:rPr lang="ru-RU" dirty="0"/>
              <a:t>п</a:t>
            </a:r>
            <a:r>
              <a:rPr lang="ru-RU" sz="3200" dirty="0" smtClean="0"/>
              <a:t>о договору безвозмездного пользования.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11358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/>
              <a:t> </a:t>
            </a:r>
            <a:r>
              <a:rPr lang="ru-RU" sz="3200" dirty="0" smtClean="0"/>
              <a:t>Стандарт </a:t>
            </a:r>
            <a:r>
              <a:rPr lang="ru-RU" sz="3200" b="1" dirty="0" smtClean="0"/>
              <a:t>не</a:t>
            </a:r>
            <a:r>
              <a:rPr lang="ru-RU" sz="3200" dirty="0" smtClean="0"/>
              <a:t> применяется  (п.4)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При отражении объектов учета при предоставлении:</a:t>
            </a:r>
          </a:p>
          <a:p>
            <a:r>
              <a:rPr lang="ru-RU" sz="3200" dirty="0" smtClean="0"/>
              <a:t>Участков недр</a:t>
            </a:r>
          </a:p>
          <a:p>
            <a:r>
              <a:rPr lang="ru-RU" dirty="0" smtClean="0"/>
              <a:t>Биологических активов</a:t>
            </a:r>
          </a:p>
          <a:p>
            <a:r>
              <a:rPr lang="ru-RU" dirty="0" smtClean="0"/>
              <a:t>Материальных носителей, в которых выражены результаты интеллектуальной деятельности или средства индивидуализации.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29349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/>
              <a:t> </a:t>
            </a:r>
            <a:r>
              <a:rPr lang="ru-RU" sz="3200" dirty="0" smtClean="0"/>
              <a:t>Термины, используемые в Стандарте  (п.7)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3200" dirty="0" smtClean="0"/>
              <a:t>Процентные расходы (доходы)</a:t>
            </a:r>
          </a:p>
          <a:p>
            <a:r>
              <a:rPr lang="ru-RU" dirty="0" smtClean="0"/>
              <a:t>Расходы (доходы) по условным арендным платежам</a:t>
            </a:r>
          </a:p>
          <a:p>
            <a:r>
              <a:rPr lang="ru-RU" dirty="0" smtClean="0"/>
              <a:t>Срок полезного использования объекта учета аренды</a:t>
            </a:r>
          </a:p>
          <a:p>
            <a:r>
              <a:rPr lang="ru-RU" dirty="0" smtClean="0"/>
              <a:t>Дисконтированная  стоимость арендных платежей.</a:t>
            </a:r>
          </a:p>
        </p:txBody>
      </p:sp>
    </p:spTree>
    <p:extLst>
      <p:ext uri="{BB962C8B-B14F-4D97-AF65-F5344CB8AC3E}">
        <p14:creationId xmlns:p14="http://schemas.microsoft.com/office/powerpoint/2010/main" val="545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Классификация объектов учета аренды  (п.9)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Классифицируются в качестве объектов учета аренды объекты, возникающие при передаче: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Государственного (муниципального) имущества в безвозмездное пользование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Государственного (муниципального) имущества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составляющего казну</a:t>
            </a:r>
          </a:p>
          <a:p>
            <a:pPr marL="0" indent="0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!!! НЕ классифицируются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качестве объектов учета аренды: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Объекты, возникающие при закреплении имущества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праве оперативного управления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188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 учета операционной аренды  (п.12)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7931224" cy="403244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 учета классифицируются как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объекты учета операционной аренды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когда из условий пользования имуществом ясно, что: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Срок пользования имуществом меньше и несопоставим с оставшимся сроком полезного использования имущества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дату классификации общая сумма арендной платы  и сумма всех платежей (выкупной цены), необходимых для реализации права выкупа имущества ниже и несопоставима со справедливой стоимостью имущества.</a:t>
            </a:r>
          </a:p>
        </p:txBody>
      </p:sp>
    </p:spTree>
    <p:extLst>
      <p:ext uri="{BB962C8B-B14F-4D97-AF65-F5344CB8AC3E}">
        <p14:creationId xmlns:p14="http://schemas.microsoft.com/office/powerpoint/2010/main" val="217201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792088"/>
          </a:xfrm>
          <a:ln w="38100">
            <a:solidFill>
              <a:srgbClr val="FFC00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Объекты учета неоперационной (финансовой) аренды  (п.13)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7931224" cy="504056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Объекты учета классифицируются как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объекты учета финансовой аренды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когда: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Срок пользования сопоставим с оставшимся сроком полезного использования имущества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Сумма всех арендных платежей со справедливой стоимостью передаваемого имущества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Предусматривается передача права собственности по истечению срока аренды или до его истечении при условии внесения всей выкупной цены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Имущество носит специализированный характер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Имущество не может  быть заменено без дополнительных финансовых расходов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Приоритетное право арендатора на продление договора аренды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Убытки (прибыль) от изменений справедливой стоимости  относятся на пользователя имуществом.</a:t>
            </a:r>
          </a:p>
        </p:txBody>
      </p:sp>
    </p:spTree>
    <p:extLst>
      <p:ext uri="{BB962C8B-B14F-4D97-AF65-F5344CB8AC3E}">
        <p14:creationId xmlns:p14="http://schemas.microsoft.com/office/powerpoint/2010/main" val="273323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567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3.Стандарт  «Аренда».</vt:lpstr>
      <vt:lpstr>Презентация PowerPoint</vt:lpstr>
      <vt:lpstr>Презентация PowerPoint</vt:lpstr>
      <vt:lpstr>Объекты учета аренды</vt:lpstr>
      <vt:lpstr> Стандарт не применяется  (п.4)</vt:lpstr>
      <vt:lpstr> Термины, используемые в Стандарте  (п.7)</vt:lpstr>
      <vt:lpstr>Классификация объектов учета аренды  (п.9)</vt:lpstr>
      <vt:lpstr>Объекты учета операционной аренды  (п.12)</vt:lpstr>
      <vt:lpstr>Объекты учета неоперационной (финансовой) аренды  (п.13)</vt:lpstr>
      <vt:lpstr>Объекты учета неоперационной аренды  (п.14)</vt:lpstr>
      <vt:lpstr>Объекты учета операционной аренды  (п.15-16)</vt:lpstr>
      <vt:lpstr>Раскрытие информации в отчетности (п.32)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3.Стандарт  «Аренда»</dc:title>
  <dc:creator>Хомушку Урана Данзы-Белековна</dc:creator>
  <cp:lastModifiedBy>1</cp:lastModifiedBy>
  <cp:revision>10</cp:revision>
  <cp:lastPrinted>2017-11-21T01:24:00Z</cp:lastPrinted>
  <dcterms:created xsi:type="dcterms:W3CDTF">2017-11-20T12:35:13Z</dcterms:created>
  <dcterms:modified xsi:type="dcterms:W3CDTF">2019-07-23T02:54:54Z</dcterms:modified>
</cp:coreProperties>
</file>