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/>
      <dgm:t>
        <a:bodyPr/>
        <a:lstStyle/>
        <a:p>
          <a:r>
            <a:rPr lang="ru-RU" dirty="0" smtClean="0"/>
            <a:t>Учреждения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/>
      <dgm:t>
        <a:bodyPr/>
        <a:lstStyle/>
        <a:p>
          <a:endParaRPr lang="ru-RU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/>
      <dgm:t>
        <a:bodyPr/>
        <a:lstStyle/>
        <a:p>
          <a:r>
            <a:rPr lang="ru-RU" dirty="0" smtClean="0"/>
            <a:t>Финансовые органы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/>
      <dgm:t>
        <a:bodyPr/>
        <a:lstStyle/>
        <a:p>
          <a:endParaRPr lang="ru-RU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/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/>
      <dgm:t>
        <a:bodyPr/>
        <a:lstStyle/>
        <a:p>
          <a:r>
            <a:rPr lang="ru-RU" sz="3600" b="1" dirty="0" smtClean="0"/>
            <a:t>Субъекты учета: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/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/>
      <dgm:t>
        <a:bodyPr/>
        <a:lstStyle/>
        <a:p>
          <a:r>
            <a:rPr lang="ru-RU" dirty="0" smtClean="0"/>
            <a:t>Органы, осуществляющие кассовое обслуживание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91C95CCD-CB4B-41F6-A270-A4D5FF13D4C4}" type="presOf" srcId="{78FFE6BF-7A75-4D46-A5E8-DD0EA78CCC9E}" destId="{BE78F434-9536-41F4-BF8A-9EDBF7D79E26}" srcOrd="0" destOrd="0" presId="urn:microsoft.com/office/officeart/2005/8/layout/chevron2"/>
    <dgm:cxn modelId="{5273B70C-35A1-4A14-ACC4-40C6385F1760}" type="presOf" srcId="{9DA4B0F5-7C01-4C5D-B556-A32C58A4EB38}" destId="{DD64B5C5-95B6-44BF-9262-E3EB3CDB3AA7}" srcOrd="0" destOrd="0" presId="urn:microsoft.com/office/officeart/2005/8/layout/chevron2"/>
    <dgm:cxn modelId="{4CE8CB63-B504-42A0-9804-F7E687A7139D}" type="presOf" srcId="{667EC1AD-6B11-439D-A02B-FDC82E96ACCC}" destId="{477C75C2-D8F8-4FEC-8064-9CC3284BD80D}" srcOrd="0" destOrd="0" presId="urn:microsoft.com/office/officeart/2005/8/layout/chevron2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A3123166-4D28-46E4-AA8A-3B965B68F0AD}" type="presOf" srcId="{F3A90B54-1461-4FD6-9C69-E68FC8CF4339}" destId="{A60BEF54-4A04-4F44-BC33-2142D26F89F3}" srcOrd="0" destOrd="0" presId="urn:microsoft.com/office/officeart/2005/8/layout/chevron2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EBB78613-3B3F-4076-A8A9-1A995F287563}" type="presOf" srcId="{C35C307E-862B-4660-AEEA-860A46179936}" destId="{42D705D6-38B7-4838-AAE4-9B3AA54D8D7C}" srcOrd="0" destOrd="0" presId="urn:microsoft.com/office/officeart/2005/8/layout/chevron2"/>
    <dgm:cxn modelId="{38464BD4-05EF-4CDC-86CB-7174AB4B62D8}" type="presOf" srcId="{524AA122-A7D0-427D-A741-9D82292B0AD6}" destId="{8FFBF9E4-D64D-40F0-934D-51C8F729FC28}" srcOrd="0" destOrd="0" presId="urn:microsoft.com/office/officeart/2005/8/layout/chevron2"/>
    <dgm:cxn modelId="{869B3A77-2260-4766-A6E2-B35343B91D0B}" type="presOf" srcId="{BB0AAEBE-4C75-4F48-9649-FE92323E2835}" destId="{CD623829-C9A4-4206-8EA6-25EE64A051F3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81006518-95E7-4D3A-975B-F61B2B964FF6}" type="presOf" srcId="{C4286FB1-8A48-4FC6-9C71-46BC72A875D6}" destId="{F4C7C4FE-B97D-4026-B7A5-09E6A38220F3}" srcOrd="0" destOrd="0" presId="urn:microsoft.com/office/officeart/2005/8/layout/chevron2"/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EF9860A2-AC39-4391-9DDE-1C6AE21EE25C}" type="presOf" srcId="{9445F4F7-39CA-48CE-8376-7F625C154538}" destId="{E9E00D8C-F9E8-45DB-9A7C-1B42958F0616}" srcOrd="0" destOrd="0" presId="urn:microsoft.com/office/officeart/2005/8/layout/chevron2"/>
    <dgm:cxn modelId="{A7B21D46-1A3D-49FF-B321-608436259A99}" type="presParOf" srcId="{8FFBF9E4-D64D-40F0-934D-51C8F729FC28}" destId="{761AF88F-0C66-45FA-86AE-4CCD3D057384}" srcOrd="0" destOrd="0" presId="urn:microsoft.com/office/officeart/2005/8/layout/chevron2"/>
    <dgm:cxn modelId="{C6225A5A-8D62-48AA-96C7-0C6054D428E0}" type="presParOf" srcId="{761AF88F-0C66-45FA-86AE-4CCD3D057384}" destId="{A60BEF54-4A04-4F44-BC33-2142D26F89F3}" srcOrd="0" destOrd="0" presId="urn:microsoft.com/office/officeart/2005/8/layout/chevron2"/>
    <dgm:cxn modelId="{3E5D4B7B-D17E-4604-A031-2E45DDB10FD6}" type="presParOf" srcId="{761AF88F-0C66-45FA-86AE-4CCD3D057384}" destId="{F4C7C4FE-B97D-4026-B7A5-09E6A38220F3}" srcOrd="1" destOrd="0" presId="urn:microsoft.com/office/officeart/2005/8/layout/chevron2"/>
    <dgm:cxn modelId="{BE013F42-3FCE-41E8-9F1F-DB436EE2C581}" type="presParOf" srcId="{8FFBF9E4-D64D-40F0-934D-51C8F729FC28}" destId="{EB64A9AB-456F-4C3A-B5E1-66AE3387C1C9}" srcOrd="1" destOrd="0" presId="urn:microsoft.com/office/officeart/2005/8/layout/chevron2"/>
    <dgm:cxn modelId="{EFC89C48-DFF6-4BA6-A6E3-9D4C66DC8498}" type="presParOf" srcId="{8FFBF9E4-D64D-40F0-934D-51C8F729FC28}" destId="{5D095BB0-219E-41FC-B33C-46207C40C300}" srcOrd="2" destOrd="0" presId="urn:microsoft.com/office/officeart/2005/8/layout/chevron2"/>
    <dgm:cxn modelId="{1D4BCE5C-C5D3-447B-A8BC-4FF978F7FBF8}" type="presParOf" srcId="{5D095BB0-219E-41FC-B33C-46207C40C300}" destId="{CD623829-C9A4-4206-8EA6-25EE64A051F3}" srcOrd="0" destOrd="0" presId="urn:microsoft.com/office/officeart/2005/8/layout/chevron2"/>
    <dgm:cxn modelId="{F1750F10-A785-4C62-995D-BA166D3A9109}" type="presParOf" srcId="{5D095BB0-219E-41FC-B33C-46207C40C300}" destId="{BE78F434-9536-41F4-BF8A-9EDBF7D79E26}" srcOrd="1" destOrd="0" presId="urn:microsoft.com/office/officeart/2005/8/layout/chevron2"/>
    <dgm:cxn modelId="{14ED7915-E418-4163-B244-500394BE6B5D}" type="presParOf" srcId="{8FFBF9E4-D64D-40F0-934D-51C8F729FC28}" destId="{DC86A6B2-D523-4724-A34B-435E8C50A7BC}" srcOrd="3" destOrd="0" presId="urn:microsoft.com/office/officeart/2005/8/layout/chevron2"/>
    <dgm:cxn modelId="{3075A19E-DBAE-4E1D-A1D0-CA4B83C3B09E}" type="presParOf" srcId="{8FFBF9E4-D64D-40F0-934D-51C8F729FC28}" destId="{0ED3E191-C82D-4FE6-807F-E410EFFD0BDD}" srcOrd="4" destOrd="0" presId="urn:microsoft.com/office/officeart/2005/8/layout/chevron2"/>
    <dgm:cxn modelId="{3109AF32-E90F-416B-BC57-1B1ACD279EBE}" type="presParOf" srcId="{0ED3E191-C82D-4FE6-807F-E410EFFD0BDD}" destId="{E9E00D8C-F9E8-45DB-9A7C-1B42958F0616}" srcOrd="0" destOrd="0" presId="urn:microsoft.com/office/officeart/2005/8/layout/chevron2"/>
    <dgm:cxn modelId="{8C9786AE-0593-402B-92F7-3D1A1F0D4D8D}" type="presParOf" srcId="{0ED3E191-C82D-4FE6-807F-E410EFFD0BDD}" destId="{477C75C2-D8F8-4FEC-8064-9CC3284BD80D}" srcOrd="1" destOrd="0" presId="urn:microsoft.com/office/officeart/2005/8/layout/chevron2"/>
    <dgm:cxn modelId="{C75C159B-C18F-42B6-AA98-F67921C2FC4B}" type="presParOf" srcId="{8FFBF9E4-D64D-40F0-934D-51C8F729FC28}" destId="{28ACAC9C-60CB-475C-9D4B-CCAD6F267830}" srcOrd="5" destOrd="0" presId="urn:microsoft.com/office/officeart/2005/8/layout/chevron2"/>
    <dgm:cxn modelId="{15742C77-D8F5-405F-83F1-8FAA77522F8B}" type="presParOf" srcId="{8FFBF9E4-D64D-40F0-934D-51C8F729FC28}" destId="{B86D18F8-BC10-4743-965D-AA4D7106CF92}" srcOrd="6" destOrd="0" presId="urn:microsoft.com/office/officeart/2005/8/layout/chevron2"/>
    <dgm:cxn modelId="{03AD9D8E-27B3-4970-BB77-08ED25DC5CE3}" type="presParOf" srcId="{B86D18F8-BC10-4743-965D-AA4D7106CF92}" destId="{DD64B5C5-95B6-44BF-9262-E3EB3CDB3AA7}" srcOrd="0" destOrd="0" presId="urn:microsoft.com/office/officeart/2005/8/layout/chevron2"/>
    <dgm:cxn modelId="{C028D84F-AA80-4D26-814D-759CF4184DF6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/>
      <dgm:t>
        <a:bodyPr/>
        <a:lstStyle/>
        <a:p>
          <a:r>
            <a:rPr lang="ru-RU" dirty="0" smtClean="0"/>
            <a:t>Учреждения, финансовые органы,  органы осуществляющие кассовое обслуживание, составляющие индивидуальную бухгалтерскую отчетность;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/>
      <dgm:t>
        <a:bodyPr/>
        <a:lstStyle/>
        <a:p>
          <a:endParaRPr lang="ru-RU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/>
      <dgm:t>
        <a:bodyPr/>
        <a:lstStyle/>
        <a:p>
          <a:r>
            <a:rPr lang="ru-RU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/>
      <dgm:t>
        <a:bodyPr/>
        <a:lstStyle/>
        <a:p>
          <a:endParaRPr lang="ru-RU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/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/>
      <dgm:t>
        <a:bodyPr/>
        <a:lstStyle/>
        <a:p>
          <a:r>
            <a:rPr lang="ru-RU" sz="3600" b="1" dirty="0" smtClean="0"/>
            <a:t>Субъекты отчетности: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/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/>
      <dgm:t>
        <a:bodyPr/>
        <a:lstStyle/>
        <a:p>
          <a:r>
            <a:rPr lang="ru-RU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25F2C5-2C17-4111-9F75-F19F8988A6DD}" type="presOf" srcId="{C4286FB1-8A48-4FC6-9C71-46BC72A875D6}" destId="{F4C7C4FE-B97D-4026-B7A5-09E6A38220F3}" srcOrd="0" destOrd="0" presId="urn:microsoft.com/office/officeart/2005/8/layout/chevron2"/>
    <dgm:cxn modelId="{BFECD011-FE81-4DC3-9D53-ABE76F998982}" type="presOf" srcId="{524AA122-A7D0-427D-A741-9D82292B0AD6}" destId="{8FFBF9E4-D64D-40F0-934D-51C8F729FC28}" srcOrd="0" destOrd="0" presId="urn:microsoft.com/office/officeart/2005/8/layout/chevron2"/>
    <dgm:cxn modelId="{6507D865-7428-4C46-AFF6-7B1F5CCAD304}" type="presOf" srcId="{9DA4B0F5-7C01-4C5D-B556-A32C58A4EB38}" destId="{DD64B5C5-95B6-44BF-9262-E3EB3CDB3AA7}" srcOrd="0" destOrd="0" presId="urn:microsoft.com/office/officeart/2005/8/layout/chevron2"/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6E369167-E450-4F83-A7F1-BADC2FC8FE90}" type="presOf" srcId="{C35C307E-862B-4660-AEEA-860A46179936}" destId="{42D705D6-38B7-4838-AAE4-9B3AA54D8D7C}" srcOrd="0" destOrd="0" presId="urn:microsoft.com/office/officeart/2005/8/layout/chevron2"/>
    <dgm:cxn modelId="{1D95B1DA-2D46-495E-B07C-5FF886A21E3B}" type="presOf" srcId="{667EC1AD-6B11-439D-A02B-FDC82E96ACCC}" destId="{477C75C2-D8F8-4FEC-8064-9CC3284BD80D}" srcOrd="0" destOrd="0" presId="urn:microsoft.com/office/officeart/2005/8/layout/chevron2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B768BFF5-5A1A-4EC7-BE2A-07844EBF8326}" type="presOf" srcId="{78FFE6BF-7A75-4D46-A5E8-DD0EA78CCC9E}" destId="{BE78F434-9536-41F4-BF8A-9EDBF7D79E26}" srcOrd="0" destOrd="0" presId="urn:microsoft.com/office/officeart/2005/8/layout/chevron2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CE1D4088-C850-4C14-A85B-A2C38FE0B2F3}" type="presOf" srcId="{BB0AAEBE-4C75-4F48-9649-FE92323E2835}" destId="{CD623829-C9A4-4206-8EA6-25EE64A051F3}" srcOrd="0" destOrd="0" presId="urn:microsoft.com/office/officeart/2005/8/layout/chevron2"/>
    <dgm:cxn modelId="{1D368332-DDFC-4492-B8E6-4E7B802DD9F6}" type="presOf" srcId="{9445F4F7-39CA-48CE-8376-7F625C154538}" destId="{E9E00D8C-F9E8-45DB-9A7C-1B42958F0616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7CAE9E82-F358-4D84-9533-0EE32A425F31}" type="presOf" srcId="{F3A90B54-1461-4FD6-9C69-E68FC8CF4339}" destId="{A60BEF54-4A04-4F44-BC33-2142D26F89F3}" srcOrd="0" destOrd="0" presId="urn:microsoft.com/office/officeart/2005/8/layout/chevron2"/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6EDC309F-32FF-42C5-B195-22CDEDB32452}" type="presParOf" srcId="{8FFBF9E4-D64D-40F0-934D-51C8F729FC28}" destId="{761AF88F-0C66-45FA-86AE-4CCD3D057384}" srcOrd="0" destOrd="0" presId="urn:microsoft.com/office/officeart/2005/8/layout/chevron2"/>
    <dgm:cxn modelId="{CC88FC51-CCD5-49F9-AF2D-011BA813B40A}" type="presParOf" srcId="{761AF88F-0C66-45FA-86AE-4CCD3D057384}" destId="{A60BEF54-4A04-4F44-BC33-2142D26F89F3}" srcOrd="0" destOrd="0" presId="urn:microsoft.com/office/officeart/2005/8/layout/chevron2"/>
    <dgm:cxn modelId="{3676FA35-F718-44C8-9175-FEE94DC79710}" type="presParOf" srcId="{761AF88F-0C66-45FA-86AE-4CCD3D057384}" destId="{F4C7C4FE-B97D-4026-B7A5-09E6A38220F3}" srcOrd="1" destOrd="0" presId="urn:microsoft.com/office/officeart/2005/8/layout/chevron2"/>
    <dgm:cxn modelId="{0FAEC6DC-F7C5-408F-B7E2-C561750BEE87}" type="presParOf" srcId="{8FFBF9E4-D64D-40F0-934D-51C8F729FC28}" destId="{EB64A9AB-456F-4C3A-B5E1-66AE3387C1C9}" srcOrd="1" destOrd="0" presId="urn:microsoft.com/office/officeart/2005/8/layout/chevron2"/>
    <dgm:cxn modelId="{CE4C45A8-8CBB-4FF8-BDC2-E73EA1573628}" type="presParOf" srcId="{8FFBF9E4-D64D-40F0-934D-51C8F729FC28}" destId="{5D095BB0-219E-41FC-B33C-46207C40C300}" srcOrd="2" destOrd="0" presId="urn:microsoft.com/office/officeart/2005/8/layout/chevron2"/>
    <dgm:cxn modelId="{681E9068-2F64-492C-9F79-0C4C27225ABF}" type="presParOf" srcId="{5D095BB0-219E-41FC-B33C-46207C40C300}" destId="{CD623829-C9A4-4206-8EA6-25EE64A051F3}" srcOrd="0" destOrd="0" presId="urn:microsoft.com/office/officeart/2005/8/layout/chevron2"/>
    <dgm:cxn modelId="{1DA46ED6-0990-44FA-BC55-8B64482B09D3}" type="presParOf" srcId="{5D095BB0-219E-41FC-B33C-46207C40C300}" destId="{BE78F434-9536-41F4-BF8A-9EDBF7D79E26}" srcOrd="1" destOrd="0" presId="urn:microsoft.com/office/officeart/2005/8/layout/chevron2"/>
    <dgm:cxn modelId="{109277C7-9421-4D72-A4FD-73CC096611BE}" type="presParOf" srcId="{8FFBF9E4-D64D-40F0-934D-51C8F729FC28}" destId="{DC86A6B2-D523-4724-A34B-435E8C50A7BC}" srcOrd="3" destOrd="0" presId="urn:microsoft.com/office/officeart/2005/8/layout/chevron2"/>
    <dgm:cxn modelId="{108DEB4D-2D6B-4630-AC7B-1E9AEF4A0218}" type="presParOf" srcId="{8FFBF9E4-D64D-40F0-934D-51C8F729FC28}" destId="{0ED3E191-C82D-4FE6-807F-E410EFFD0BDD}" srcOrd="4" destOrd="0" presId="urn:microsoft.com/office/officeart/2005/8/layout/chevron2"/>
    <dgm:cxn modelId="{E13E7542-454D-410A-9F32-6BCC41D718D2}" type="presParOf" srcId="{0ED3E191-C82D-4FE6-807F-E410EFFD0BDD}" destId="{E9E00D8C-F9E8-45DB-9A7C-1B42958F0616}" srcOrd="0" destOrd="0" presId="urn:microsoft.com/office/officeart/2005/8/layout/chevron2"/>
    <dgm:cxn modelId="{861888E7-35AB-43EB-B6F7-AE85405F9CE1}" type="presParOf" srcId="{0ED3E191-C82D-4FE6-807F-E410EFFD0BDD}" destId="{477C75C2-D8F8-4FEC-8064-9CC3284BD80D}" srcOrd="1" destOrd="0" presId="urn:microsoft.com/office/officeart/2005/8/layout/chevron2"/>
    <dgm:cxn modelId="{1B94E241-75CF-4D7C-8295-0CC4D9C06691}" type="presParOf" srcId="{8FFBF9E4-D64D-40F0-934D-51C8F729FC28}" destId="{28ACAC9C-60CB-475C-9D4B-CCAD6F267830}" srcOrd="5" destOrd="0" presId="urn:microsoft.com/office/officeart/2005/8/layout/chevron2"/>
    <dgm:cxn modelId="{7184EA6B-931B-491A-83AB-EF21BF9FA170}" type="presParOf" srcId="{8FFBF9E4-D64D-40F0-934D-51C8F729FC28}" destId="{B86D18F8-BC10-4743-965D-AA4D7106CF92}" srcOrd="6" destOrd="0" presId="urn:microsoft.com/office/officeart/2005/8/layout/chevron2"/>
    <dgm:cxn modelId="{6A087F81-1C45-4E6F-9093-B9A7E6603127}" type="presParOf" srcId="{B86D18F8-BC10-4743-965D-AA4D7106CF92}" destId="{DD64B5C5-95B6-44BF-9262-E3EB3CDB3AA7}" srcOrd="0" destOrd="0" presId="urn:microsoft.com/office/officeart/2005/8/layout/chevron2"/>
    <dgm:cxn modelId="{3FF8A1C6-64E7-42B0-A3F0-0202A879A3D0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3F4E11-84D3-4749-9CFB-BD5D9588FE3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2A7690-8A53-4485-8D7C-9F1283D113AD}">
      <dgm:prSet phldrT="[Текст]"/>
      <dgm:spPr/>
      <dgm:t>
        <a:bodyPr/>
        <a:lstStyle/>
        <a:p>
          <a:r>
            <a:rPr lang="ru-RU" dirty="0" smtClean="0"/>
            <a:t>Учреждения</a:t>
          </a:r>
          <a:endParaRPr lang="ru-RU" dirty="0"/>
        </a:p>
      </dgm:t>
    </dgm:pt>
    <dgm:pt modelId="{1166BE92-A2DD-4953-93E4-74208CAAEAAE}" type="parTrans" cxnId="{8F452B8F-E6B3-45FB-A109-E21B48DCA2F0}">
      <dgm:prSet/>
      <dgm:spPr/>
      <dgm:t>
        <a:bodyPr/>
        <a:lstStyle/>
        <a:p>
          <a:endParaRPr lang="ru-RU"/>
        </a:p>
      </dgm:t>
    </dgm:pt>
    <dgm:pt modelId="{20BCA18E-4890-49C8-B34B-460AE25F00EB}" type="sibTrans" cxnId="{8F452B8F-E6B3-45FB-A109-E21B48DCA2F0}">
      <dgm:prSet/>
      <dgm:spPr/>
      <dgm:t>
        <a:bodyPr/>
        <a:lstStyle/>
        <a:p>
          <a:endParaRPr lang="ru-RU"/>
        </a:p>
      </dgm:t>
    </dgm:pt>
    <dgm:pt modelId="{E2B926D4-0E4F-41F9-9EF3-D78964B929DF}">
      <dgm:prSet phldrT="[Текст]"/>
      <dgm:spPr/>
      <dgm:t>
        <a:bodyPr/>
        <a:lstStyle/>
        <a:p>
          <a:r>
            <a:rPr lang="ru-RU" dirty="0" smtClean="0"/>
            <a:t>Финансовые органы</a:t>
          </a:r>
          <a:endParaRPr lang="ru-RU" dirty="0"/>
        </a:p>
      </dgm:t>
    </dgm:pt>
    <dgm:pt modelId="{3DEC47A7-47B9-4DBB-98D4-DB4E53EE15BB}" type="parTrans" cxnId="{A86C45BA-6065-45BB-8D8B-9D001E497ACB}">
      <dgm:prSet/>
      <dgm:spPr/>
      <dgm:t>
        <a:bodyPr/>
        <a:lstStyle/>
        <a:p>
          <a:endParaRPr lang="ru-RU"/>
        </a:p>
      </dgm:t>
    </dgm:pt>
    <dgm:pt modelId="{A21B6A03-82EA-4259-B68F-E685C52F5287}" type="sibTrans" cxnId="{A86C45BA-6065-45BB-8D8B-9D001E497ACB}">
      <dgm:prSet/>
      <dgm:spPr/>
      <dgm:t>
        <a:bodyPr/>
        <a:lstStyle/>
        <a:p>
          <a:endParaRPr lang="ru-RU"/>
        </a:p>
      </dgm:t>
    </dgm:pt>
    <dgm:pt modelId="{34CB3A64-8FDC-4397-859D-3CFA48F44944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Консолидированная</a:t>
          </a:r>
          <a:endParaRPr lang="ru-RU" dirty="0"/>
        </a:p>
      </dgm:t>
    </dgm:pt>
    <dgm:pt modelId="{0DF57DCB-651B-49A9-9688-A86C74587781}" type="parTrans" cxnId="{5E02D817-B1E1-47A3-BD7F-8375FB8166F9}">
      <dgm:prSet/>
      <dgm:spPr/>
      <dgm:t>
        <a:bodyPr/>
        <a:lstStyle/>
        <a:p>
          <a:endParaRPr lang="ru-RU"/>
        </a:p>
      </dgm:t>
    </dgm:pt>
    <dgm:pt modelId="{C16CA765-4447-482C-84FD-7964F320C511}" type="sibTrans" cxnId="{5E02D817-B1E1-47A3-BD7F-8375FB8166F9}">
      <dgm:prSet/>
      <dgm:spPr/>
      <dgm:t>
        <a:bodyPr/>
        <a:lstStyle/>
        <a:p>
          <a:endParaRPr lang="ru-RU"/>
        </a:p>
      </dgm:t>
    </dgm:pt>
    <dgm:pt modelId="{0A8CC330-5F22-4DED-A60B-32D95597B827}">
      <dgm:prSet phldrT="[Текст]"/>
      <dgm:spPr/>
      <dgm:t>
        <a:bodyPr/>
        <a:lstStyle/>
        <a:p>
          <a:r>
            <a:rPr lang="ru-RU" dirty="0" smtClean="0"/>
            <a:t>Организации государственного сектора, осуществляющие бюджетные полномочия</a:t>
          </a:r>
          <a:endParaRPr lang="ru-RU" dirty="0"/>
        </a:p>
      </dgm:t>
    </dgm:pt>
    <dgm:pt modelId="{CFE32BB4-C253-4A87-8114-9764F663247E}" type="parTrans" cxnId="{55C8672B-A5DA-4621-BC0E-F1565EC2D7CA}">
      <dgm:prSet/>
      <dgm:spPr/>
      <dgm:t>
        <a:bodyPr/>
        <a:lstStyle/>
        <a:p>
          <a:endParaRPr lang="ru-RU"/>
        </a:p>
      </dgm:t>
    </dgm:pt>
    <dgm:pt modelId="{02BFAEC9-8619-4672-A436-C031338551F7}" type="sibTrans" cxnId="{55C8672B-A5DA-4621-BC0E-F1565EC2D7CA}">
      <dgm:prSet/>
      <dgm:spPr/>
      <dgm:t>
        <a:bodyPr/>
        <a:lstStyle/>
        <a:p>
          <a:endParaRPr lang="ru-RU"/>
        </a:p>
      </dgm:t>
    </dgm:pt>
    <dgm:pt modelId="{4566E32B-94BD-4DD9-B031-8A45B6B58DF6}">
      <dgm:prSet phldrT="[Текст]"/>
      <dgm:spPr/>
      <dgm:t>
        <a:bodyPr/>
        <a:lstStyle/>
        <a:p>
          <a:r>
            <a:rPr lang="ru-RU" dirty="0" smtClean="0"/>
            <a:t>Организации государственного сектора с полномочиями учредителей</a:t>
          </a:r>
          <a:endParaRPr lang="ru-RU" dirty="0"/>
        </a:p>
      </dgm:t>
    </dgm:pt>
    <dgm:pt modelId="{B9CDCEB7-3E65-454A-813F-F8B41601B3FE}" type="parTrans" cxnId="{4D7EE975-0A50-45D8-89E0-C109D91D5BBF}">
      <dgm:prSet/>
      <dgm:spPr/>
      <dgm:t>
        <a:bodyPr/>
        <a:lstStyle/>
        <a:p>
          <a:endParaRPr lang="ru-RU"/>
        </a:p>
      </dgm:t>
    </dgm:pt>
    <dgm:pt modelId="{60329F4F-8F3B-4078-87D6-7E36F6189A26}" type="sibTrans" cxnId="{4D7EE975-0A50-45D8-89E0-C109D91D5BBF}">
      <dgm:prSet/>
      <dgm:spPr/>
      <dgm:t>
        <a:bodyPr/>
        <a:lstStyle/>
        <a:p>
          <a:endParaRPr lang="ru-RU"/>
        </a:p>
      </dgm:t>
    </dgm:pt>
    <dgm:pt modelId="{B12E0FE7-FBDF-4C91-9B52-41098BDF74D0}">
      <dgm:prSet phldrT="[Текст]"/>
      <dgm:spPr/>
      <dgm:t>
        <a:bodyPr/>
        <a:lstStyle/>
        <a:p>
          <a:r>
            <a:rPr lang="ru-RU" dirty="0" smtClean="0"/>
            <a:t>Органы, осуществляющие кассовое обслуживание</a:t>
          </a:r>
          <a:endParaRPr lang="ru-RU" dirty="0"/>
        </a:p>
      </dgm:t>
    </dgm:pt>
    <dgm:pt modelId="{1134D4BB-4122-49FB-A34A-BCBFDF5BF249}" type="sibTrans" cxnId="{F89AD114-003B-421C-9400-183B21641640}">
      <dgm:prSet/>
      <dgm:spPr/>
      <dgm:t>
        <a:bodyPr/>
        <a:lstStyle/>
        <a:p>
          <a:endParaRPr lang="ru-RU"/>
        </a:p>
      </dgm:t>
    </dgm:pt>
    <dgm:pt modelId="{286EFD58-D900-4004-B125-A5EF6096B6DA}" type="parTrans" cxnId="{F89AD114-003B-421C-9400-183B21641640}">
      <dgm:prSet/>
      <dgm:spPr/>
      <dgm:t>
        <a:bodyPr/>
        <a:lstStyle/>
        <a:p>
          <a:endParaRPr lang="ru-RU"/>
        </a:p>
      </dgm:t>
    </dgm:pt>
    <dgm:pt modelId="{9C5383F9-A7EC-4019-9A35-30033421387D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Индивидуальная</a:t>
          </a:r>
          <a:endParaRPr lang="ru-RU" dirty="0"/>
        </a:p>
      </dgm:t>
    </dgm:pt>
    <dgm:pt modelId="{1D8C3DC8-CA91-41FF-A80A-FE192BE32CFE}" type="sibTrans" cxnId="{B5E3F0E2-DB60-4B7A-A2D5-C6D4564BA7F0}">
      <dgm:prSet/>
      <dgm:spPr/>
      <dgm:t>
        <a:bodyPr/>
        <a:lstStyle/>
        <a:p>
          <a:endParaRPr lang="ru-RU"/>
        </a:p>
      </dgm:t>
    </dgm:pt>
    <dgm:pt modelId="{72F36923-DC44-4870-989A-56FF56B863F8}" type="parTrans" cxnId="{B5E3F0E2-DB60-4B7A-A2D5-C6D4564BA7F0}">
      <dgm:prSet/>
      <dgm:spPr/>
      <dgm:t>
        <a:bodyPr/>
        <a:lstStyle/>
        <a:p>
          <a:endParaRPr lang="ru-RU"/>
        </a:p>
      </dgm:t>
    </dgm:pt>
    <dgm:pt modelId="{03460E71-EF0B-4956-B639-EB7300763B8E}" type="pres">
      <dgm:prSet presAssocID="{BC3F4E11-84D3-4749-9CFB-BD5D9588FE3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0C2A01B-AFDF-406A-8B7C-0958BFB130DC}" type="pres">
      <dgm:prSet presAssocID="{9C5383F9-A7EC-4019-9A35-30033421387D}" presName="root" presStyleCnt="0"/>
      <dgm:spPr/>
    </dgm:pt>
    <dgm:pt modelId="{55459EC5-3A7E-4878-A1EA-8E59958B9AA5}" type="pres">
      <dgm:prSet presAssocID="{9C5383F9-A7EC-4019-9A35-30033421387D}" presName="rootComposite" presStyleCnt="0"/>
      <dgm:spPr/>
    </dgm:pt>
    <dgm:pt modelId="{D4EA2A4D-46A5-44EC-A9CA-3EDA9A83BEAE}" type="pres">
      <dgm:prSet presAssocID="{9C5383F9-A7EC-4019-9A35-30033421387D}" presName="rootText" presStyleLbl="node1" presStyleIdx="0" presStyleCnt="2" custScaleX="103755" custScaleY="86006"/>
      <dgm:spPr/>
      <dgm:t>
        <a:bodyPr/>
        <a:lstStyle/>
        <a:p>
          <a:endParaRPr lang="ru-RU"/>
        </a:p>
      </dgm:t>
    </dgm:pt>
    <dgm:pt modelId="{3B85BC1B-F670-41D6-8935-FD22D5554308}" type="pres">
      <dgm:prSet presAssocID="{9C5383F9-A7EC-4019-9A35-30033421387D}" presName="rootConnector" presStyleLbl="node1" presStyleIdx="0" presStyleCnt="2"/>
      <dgm:spPr/>
      <dgm:t>
        <a:bodyPr/>
        <a:lstStyle/>
        <a:p>
          <a:endParaRPr lang="ru-RU"/>
        </a:p>
      </dgm:t>
    </dgm:pt>
    <dgm:pt modelId="{33B84DFD-8498-475C-9153-0A332B755AE5}" type="pres">
      <dgm:prSet presAssocID="{9C5383F9-A7EC-4019-9A35-30033421387D}" presName="childShape" presStyleCnt="0"/>
      <dgm:spPr/>
    </dgm:pt>
    <dgm:pt modelId="{0E8539DB-5F5C-4CB9-AFD1-7437CA1BE54F}" type="pres">
      <dgm:prSet presAssocID="{1166BE92-A2DD-4953-93E4-74208CAAEAAE}" presName="Name13" presStyleLbl="parChTrans1D2" presStyleIdx="0" presStyleCnt="5"/>
      <dgm:spPr/>
      <dgm:t>
        <a:bodyPr/>
        <a:lstStyle/>
        <a:p>
          <a:endParaRPr lang="ru-RU"/>
        </a:p>
      </dgm:t>
    </dgm:pt>
    <dgm:pt modelId="{F1F8DCF9-E87A-4EF2-AA99-7058F7A9E1FF}" type="pres">
      <dgm:prSet presAssocID="{472A7690-8A53-4485-8D7C-9F1283D113AD}" presName="childText" presStyleLbl="bgAcc1" presStyleIdx="0" presStyleCnt="5" custScaleY="60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DD7E8-4232-423E-9257-DA523029362E}" type="pres">
      <dgm:prSet presAssocID="{3DEC47A7-47B9-4DBB-98D4-DB4E53EE15BB}" presName="Name13" presStyleLbl="parChTrans1D2" presStyleIdx="1" presStyleCnt="5"/>
      <dgm:spPr/>
      <dgm:t>
        <a:bodyPr/>
        <a:lstStyle/>
        <a:p>
          <a:endParaRPr lang="ru-RU"/>
        </a:p>
      </dgm:t>
    </dgm:pt>
    <dgm:pt modelId="{6DE78A3F-0FB7-4714-AF33-E4C40619DD1C}" type="pres">
      <dgm:prSet presAssocID="{E2B926D4-0E4F-41F9-9EF3-D78964B929DF}" presName="childText" presStyleLbl="bgAcc1" presStyleIdx="1" presStyleCnt="5" custScaleY="49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78224-9EC9-467B-AB3F-15F43B07EA0D}" type="pres">
      <dgm:prSet presAssocID="{286EFD58-D900-4004-B125-A5EF6096B6DA}" presName="Name13" presStyleLbl="parChTrans1D2" presStyleIdx="2" presStyleCnt="5"/>
      <dgm:spPr/>
      <dgm:t>
        <a:bodyPr/>
        <a:lstStyle/>
        <a:p>
          <a:endParaRPr lang="ru-RU"/>
        </a:p>
      </dgm:t>
    </dgm:pt>
    <dgm:pt modelId="{048D79ED-3751-46FB-B416-5BF4206EBFE3}" type="pres">
      <dgm:prSet presAssocID="{B12E0FE7-FBDF-4C91-9B52-41098BDF74D0}" presName="childText" presStyleLbl="bgAcc1" presStyleIdx="2" presStyleCnt="5" custScaleY="68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50E93-C7B2-4CAC-80E0-7CFD32BCA7F8}" type="pres">
      <dgm:prSet presAssocID="{34CB3A64-8FDC-4397-859D-3CFA48F44944}" presName="root" presStyleCnt="0"/>
      <dgm:spPr/>
    </dgm:pt>
    <dgm:pt modelId="{74376804-F56D-4505-980A-1B125828EFEC}" type="pres">
      <dgm:prSet presAssocID="{34CB3A64-8FDC-4397-859D-3CFA48F44944}" presName="rootComposite" presStyleCnt="0"/>
      <dgm:spPr/>
    </dgm:pt>
    <dgm:pt modelId="{E3EF80DD-CA0B-45A5-B063-8C3B1D879448}" type="pres">
      <dgm:prSet presAssocID="{34CB3A64-8FDC-4397-859D-3CFA48F44944}" presName="rootText" presStyleLbl="node1" presStyleIdx="1" presStyleCnt="2"/>
      <dgm:spPr/>
      <dgm:t>
        <a:bodyPr/>
        <a:lstStyle/>
        <a:p>
          <a:endParaRPr lang="ru-RU"/>
        </a:p>
      </dgm:t>
    </dgm:pt>
    <dgm:pt modelId="{3CFC1456-E861-4A22-90DD-2E01C79FFF3C}" type="pres">
      <dgm:prSet presAssocID="{34CB3A64-8FDC-4397-859D-3CFA48F44944}" presName="rootConnector" presStyleLbl="node1" presStyleIdx="1" presStyleCnt="2"/>
      <dgm:spPr/>
      <dgm:t>
        <a:bodyPr/>
        <a:lstStyle/>
        <a:p>
          <a:endParaRPr lang="ru-RU"/>
        </a:p>
      </dgm:t>
    </dgm:pt>
    <dgm:pt modelId="{67E767D0-E751-4810-9875-779520271920}" type="pres">
      <dgm:prSet presAssocID="{34CB3A64-8FDC-4397-859D-3CFA48F44944}" presName="childShape" presStyleCnt="0"/>
      <dgm:spPr/>
    </dgm:pt>
    <dgm:pt modelId="{B8F5F1A3-0FCC-4E20-81B5-E6C0C67CC21A}" type="pres">
      <dgm:prSet presAssocID="{CFE32BB4-C253-4A87-8114-9764F663247E}" presName="Name13" presStyleLbl="parChTrans1D2" presStyleIdx="3" presStyleCnt="5"/>
      <dgm:spPr/>
      <dgm:t>
        <a:bodyPr/>
        <a:lstStyle/>
        <a:p>
          <a:endParaRPr lang="ru-RU"/>
        </a:p>
      </dgm:t>
    </dgm:pt>
    <dgm:pt modelId="{42D72BA3-CB62-4343-BD09-312B5EB3755B}" type="pres">
      <dgm:prSet presAssocID="{0A8CC330-5F22-4DED-A60B-32D95597B827}" presName="childText" presStyleLbl="bgAcc1" presStyleIdx="3" presStyleCnt="5" custScaleY="98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DB181-4DC3-44DF-8422-B229EF0DF37D}" type="pres">
      <dgm:prSet presAssocID="{B9CDCEB7-3E65-454A-813F-F8B41601B3FE}" presName="Name13" presStyleLbl="parChTrans1D2" presStyleIdx="4" presStyleCnt="5"/>
      <dgm:spPr/>
      <dgm:t>
        <a:bodyPr/>
        <a:lstStyle/>
        <a:p>
          <a:endParaRPr lang="ru-RU"/>
        </a:p>
      </dgm:t>
    </dgm:pt>
    <dgm:pt modelId="{993B8BF6-115D-4A17-8052-47896D40DBEE}" type="pres">
      <dgm:prSet presAssocID="{4566E32B-94BD-4DD9-B031-8A45B6B58DF6}" presName="childText" presStyleLbl="bgAcc1" presStyleIdx="4" presStyleCnt="5" custScaleY="111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02D817-B1E1-47A3-BD7F-8375FB8166F9}" srcId="{BC3F4E11-84D3-4749-9CFB-BD5D9588FE3B}" destId="{34CB3A64-8FDC-4397-859D-3CFA48F44944}" srcOrd="1" destOrd="0" parTransId="{0DF57DCB-651B-49A9-9688-A86C74587781}" sibTransId="{C16CA765-4447-482C-84FD-7964F320C511}"/>
    <dgm:cxn modelId="{884D8CD4-B194-4B0C-B371-19E06C818F93}" type="presOf" srcId="{CFE32BB4-C253-4A87-8114-9764F663247E}" destId="{B8F5F1A3-0FCC-4E20-81B5-E6C0C67CC21A}" srcOrd="0" destOrd="0" presId="urn:microsoft.com/office/officeart/2005/8/layout/hierarchy3"/>
    <dgm:cxn modelId="{64027333-A8B3-45FD-A3F0-DF46CC3D5455}" type="presOf" srcId="{3DEC47A7-47B9-4DBB-98D4-DB4E53EE15BB}" destId="{228DD7E8-4232-423E-9257-DA523029362E}" srcOrd="0" destOrd="0" presId="urn:microsoft.com/office/officeart/2005/8/layout/hierarchy3"/>
    <dgm:cxn modelId="{A984F50B-C296-4FAE-9342-7E8AB78FB37B}" type="presOf" srcId="{0A8CC330-5F22-4DED-A60B-32D95597B827}" destId="{42D72BA3-CB62-4343-BD09-312B5EB3755B}" srcOrd="0" destOrd="0" presId="urn:microsoft.com/office/officeart/2005/8/layout/hierarchy3"/>
    <dgm:cxn modelId="{5BDD67DE-6862-4503-94B7-579CCA597ADD}" type="presOf" srcId="{E2B926D4-0E4F-41F9-9EF3-D78964B929DF}" destId="{6DE78A3F-0FB7-4714-AF33-E4C40619DD1C}" srcOrd="0" destOrd="0" presId="urn:microsoft.com/office/officeart/2005/8/layout/hierarchy3"/>
    <dgm:cxn modelId="{1BE00FB8-D9F5-4FD3-B65C-C5CED9B00DDB}" type="presOf" srcId="{34CB3A64-8FDC-4397-859D-3CFA48F44944}" destId="{3CFC1456-E861-4A22-90DD-2E01C79FFF3C}" srcOrd="1" destOrd="0" presId="urn:microsoft.com/office/officeart/2005/8/layout/hierarchy3"/>
    <dgm:cxn modelId="{A86C45BA-6065-45BB-8D8B-9D001E497ACB}" srcId="{9C5383F9-A7EC-4019-9A35-30033421387D}" destId="{E2B926D4-0E4F-41F9-9EF3-D78964B929DF}" srcOrd="1" destOrd="0" parTransId="{3DEC47A7-47B9-4DBB-98D4-DB4E53EE15BB}" sibTransId="{A21B6A03-82EA-4259-B68F-E685C52F5287}"/>
    <dgm:cxn modelId="{BAABB02B-1F15-46B3-994A-B514EE087E9F}" type="presOf" srcId="{9C5383F9-A7EC-4019-9A35-30033421387D}" destId="{3B85BC1B-F670-41D6-8935-FD22D5554308}" srcOrd="1" destOrd="0" presId="urn:microsoft.com/office/officeart/2005/8/layout/hierarchy3"/>
    <dgm:cxn modelId="{515BE9E6-4B67-47D0-83DE-10796783BD76}" type="presOf" srcId="{9C5383F9-A7EC-4019-9A35-30033421387D}" destId="{D4EA2A4D-46A5-44EC-A9CA-3EDA9A83BEAE}" srcOrd="0" destOrd="0" presId="urn:microsoft.com/office/officeart/2005/8/layout/hierarchy3"/>
    <dgm:cxn modelId="{CF8DC61D-26EE-43EF-9981-82470FD5E043}" type="presOf" srcId="{1166BE92-A2DD-4953-93E4-74208CAAEAAE}" destId="{0E8539DB-5F5C-4CB9-AFD1-7437CA1BE54F}" srcOrd="0" destOrd="0" presId="urn:microsoft.com/office/officeart/2005/8/layout/hierarchy3"/>
    <dgm:cxn modelId="{48E769E6-37E2-49E4-B368-47154A6618D7}" type="presOf" srcId="{4566E32B-94BD-4DD9-B031-8A45B6B58DF6}" destId="{993B8BF6-115D-4A17-8052-47896D40DBEE}" srcOrd="0" destOrd="0" presId="urn:microsoft.com/office/officeart/2005/8/layout/hierarchy3"/>
    <dgm:cxn modelId="{B7A4AA0E-6747-48DC-8F87-1BB6363A6735}" type="presOf" srcId="{286EFD58-D900-4004-B125-A5EF6096B6DA}" destId="{DDD78224-9EC9-467B-AB3F-15F43B07EA0D}" srcOrd="0" destOrd="0" presId="urn:microsoft.com/office/officeart/2005/8/layout/hierarchy3"/>
    <dgm:cxn modelId="{870DE28B-5737-4730-A969-DF612812529A}" type="presOf" srcId="{B9CDCEB7-3E65-454A-813F-F8B41601B3FE}" destId="{F97DB181-4DC3-44DF-8422-B229EF0DF37D}" srcOrd="0" destOrd="0" presId="urn:microsoft.com/office/officeart/2005/8/layout/hierarchy3"/>
    <dgm:cxn modelId="{8F452B8F-E6B3-45FB-A109-E21B48DCA2F0}" srcId="{9C5383F9-A7EC-4019-9A35-30033421387D}" destId="{472A7690-8A53-4485-8D7C-9F1283D113AD}" srcOrd="0" destOrd="0" parTransId="{1166BE92-A2DD-4953-93E4-74208CAAEAAE}" sibTransId="{20BCA18E-4890-49C8-B34B-460AE25F00EB}"/>
    <dgm:cxn modelId="{906037C9-227C-4CBA-A6FE-1606B54499A9}" type="presOf" srcId="{34CB3A64-8FDC-4397-859D-3CFA48F44944}" destId="{E3EF80DD-CA0B-45A5-B063-8C3B1D879448}" srcOrd="0" destOrd="0" presId="urn:microsoft.com/office/officeart/2005/8/layout/hierarchy3"/>
    <dgm:cxn modelId="{BAEC0CBD-DD38-4EB3-BDAD-D1217351C184}" type="presOf" srcId="{BC3F4E11-84D3-4749-9CFB-BD5D9588FE3B}" destId="{03460E71-EF0B-4956-B639-EB7300763B8E}" srcOrd="0" destOrd="0" presId="urn:microsoft.com/office/officeart/2005/8/layout/hierarchy3"/>
    <dgm:cxn modelId="{D2C05D85-1236-43CB-84BE-C9F37A9651F0}" type="presOf" srcId="{B12E0FE7-FBDF-4C91-9B52-41098BDF74D0}" destId="{048D79ED-3751-46FB-B416-5BF4206EBFE3}" srcOrd="0" destOrd="0" presId="urn:microsoft.com/office/officeart/2005/8/layout/hierarchy3"/>
    <dgm:cxn modelId="{55C8672B-A5DA-4621-BC0E-F1565EC2D7CA}" srcId="{34CB3A64-8FDC-4397-859D-3CFA48F44944}" destId="{0A8CC330-5F22-4DED-A60B-32D95597B827}" srcOrd="0" destOrd="0" parTransId="{CFE32BB4-C253-4A87-8114-9764F663247E}" sibTransId="{02BFAEC9-8619-4672-A436-C031338551F7}"/>
    <dgm:cxn modelId="{F2C28C13-EB06-4A93-BA1C-F00597DBA02F}" type="presOf" srcId="{472A7690-8A53-4485-8D7C-9F1283D113AD}" destId="{F1F8DCF9-E87A-4EF2-AA99-7058F7A9E1FF}" srcOrd="0" destOrd="0" presId="urn:microsoft.com/office/officeart/2005/8/layout/hierarchy3"/>
    <dgm:cxn modelId="{F89AD114-003B-421C-9400-183B21641640}" srcId="{9C5383F9-A7EC-4019-9A35-30033421387D}" destId="{B12E0FE7-FBDF-4C91-9B52-41098BDF74D0}" srcOrd="2" destOrd="0" parTransId="{286EFD58-D900-4004-B125-A5EF6096B6DA}" sibTransId="{1134D4BB-4122-49FB-A34A-BCBFDF5BF249}"/>
    <dgm:cxn modelId="{4D7EE975-0A50-45D8-89E0-C109D91D5BBF}" srcId="{34CB3A64-8FDC-4397-859D-3CFA48F44944}" destId="{4566E32B-94BD-4DD9-B031-8A45B6B58DF6}" srcOrd="1" destOrd="0" parTransId="{B9CDCEB7-3E65-454A-813F-F8B41601B3FE}" sibTransId="{60329F4F-8F3B-4078-87D6-7E36F6189A26}"/>
    <dgm:cxn modelId="{B5E3F0E2-DB60-4B7A-A2D5-C6D4564BA7F0}" srcId="{BC3F4E11-84D3-4749-9CFB-BD5D9588FE3B}" destId="{9C5383F9-A7EC-4019-9A35-30033421387D}" srcOrd="0" destOrd="0" parTransId="{72F36923-DC44-4870-989A-56FF56B863F8}" sibTransId="{1D8C3DC8-CA91-41FF-A80A-FE192BE32CFE}"/>
    <dgm:cxn modelId="{3BB484D0-468F-4EE7-B94D-4963B2E0D4A2}" type="presParOf" srcId="{03460E71-EF0B-4956-B639-EB7300763B8E}" destId="{60C2A01B-AFDF-406A-8B7C-0958BFB130DC}" srcOrd="0" destOrd="0" presId="urn:microsoft.com/office/officeart/2005/8/layout/hierarchy3"/>
    <dgm:cxn modelId="{523B033A-B312-4FA5-BBD1-C4B9313E6471}" type="presParOf" srcId="{60C2A01B-AFDF-406A-8B7C-0958BFB130DC}" destId="{55459EC5-3A7E-4878-A1EA-8E59958B9AA5}" srcOrd="0" destOrd="0" presId="urn:microsoft.com/office/officeart/2005/8/layout/hierarchy3"/>
    <dgm:cxn modelId="{D891E300-6A32-4B80-B700-0F0EF7F13EBA}" type="presParOf" srcId="{55459EC5-3A7E-4878-A1EA-8E59958B9AA5}" destId="{D4EA2A4D-46A5-44EC-A9CA-3EDA9A83BEAE}" srcOrd="0" destOrd="0" presId="urn:microsoft.com/office/officeart/2005/8/layout/hierarchy3"/>
    <dgm:cxn modelId="{4CAC994F-B11B-4740-A585-514168C1DB10}" type="presParOf" srcId="{55459EC5-3A7E-4878-A1EA-8E59958B9AA5}" destId="{3B85BC1B-F670-41D6-8935-FD22D5554308}" srcOrd="1" destOrd="0" presId="urn:microsoft.com/office/officeart/2005/8/layout/hierarchy3"/>
    <dgm:cxn modelId="{E8FDD574-7150-402C-A3BE-4C2CD7A6F17F}" type="presParOf" srcId="{60C2A01B-AFDF-406A-8B7C-0958BFB130DC}" destId="{33B84DFD-8498-475C-9153-0A332B755AE5}" srcOrd="1" destOrd="0" presId="urn:microsoft.com/office/officeart/2005/8/layout/hierarchy3"/>
    <dgm:cxn modelId="{07834F6A-3C96-48DC-AD24-D21246C41AF5}" type="presParOf" srcId="{33B84DFD-8498-475C-9153-0A332B755AE5}" destId="{0E8539DB-5F5C-4CB9-AFD1-7437CA1BE54F}" srcOrd="0" destOrd="0" presId="urn:microsoft.com/office/officeart/2005/8/layout/hierarchy3"/>
    <dgm:cxn modelId="{72103BC8-1397-4E07-8F7C-95E1F340B366}" type="presParOf" srcId="{33B84DFD-8498-475C-9153-0A332B755AE5}" destId="{F1F8DCF9-E87A-4EF2-AA99-7058F7A9E1FF}" srcOrd="1" destOrd="0" presId="urn:microsoft.com/office/officeart/2005/8/layout/hierarchy3"/>
    <dgm:cxn modelId="{B9FEF029-7C3E-4192-BF64-F515AD4740F0}" type="presParOf" srcId="{33B84DFD-8498-475C-9153-0A332B755AE5}" destId="{228DD7E8-4232-423E-9257-DA523029362E}" srcOrd="2" destOrd="0" presId="urn:microsoft.com/office/officeart/2005/8/layout/hierarchy3"/>
    <dgm:cxn modelId="{70D289FE-C043-4493-A01C-E684189DF64A}" type="presParOf" srcId="{33B84DFD-8498-475C-9153-0A332B755AE5}" destId="{6DE78A3F-0FB7-4714-AF33-E4C40619DD1C}" srcOrd="3" destOrd="0" presId="urn:microsoft.com/office/officeart/2005/8/layout/hierarchy3"/>
    <dgm:cxn modelId="{37D9B681-A244-4368-BBE2-E7021D694B5F}" type="presParOf" srcId="{33B84DFD-8498-475C-9153-0A332B755AE5}" destId="{DDD78224-9EC9-467B-AB3F-15F43B07EA0D}" srcOrd="4" destOrd="0" presId="urn:microsoft.com/office/officeart/2005/8/layout/hierarchy3"/>
    <dgm:cxn modelId="{484672E2-3B65-47CE-A630-037A560C07B4}" type="presParOf" srcId="{33B84DFD-8498-475C-9153-0A332B755AE5}" destId="{048D79ED-3751-46FB-B416-5BF4206EBFE3}" srcOrd="5" destOrd="0" presId="urn:microsoft.com/office/officeart/2005/8/layout/hierarchy3"/>
    <dgm:cxn modelId="{66B6295B-B1D6-45E8-B235-9F4A405786D7}" type="presParOf" srcId="{03460E71-EF0B-4956-B639-EB7300763B8E}" destId="{02750E93-C7B2-4CAC-80E0-7CFD32BCA7F8}" srcOrd="1" destOrd="0" presId="urn:microsoft.com/office/officeart/2005/8/layout/hierarchy3"/>
    <dgm:cxn modelId="{33153893-BE85-4773-A770-20A65DB29E72}" type="presParOf" srcId="{02750E93-C7B2-4CAC-80E0-7CFD32BCA7F8}" destId="{74376804-F56D-4505-980A-1B125828EFEC}" srcOrd="0" destOrd="0" presId="urn:microsoft.com/office/officeart/2005/8/layout/hierarchy3"/>
    <dgm:cxn modelId="{24A2F88F-6E05-4691-A647-A12F49178731}" type="presParOf" srcId="{74376804-F56D-4505-980A-1B125828EFEC}" destId="{E3EF80DD-CA0B-45A5-B063-8C3B1D879448}" srcOrd="0" destOrd="0" presId="urn:microsoft.com/office/officeart/2005/8/layout/hierarchy3"/>
    <dgm:cxn modelId="{35D74DD8-B92E-403B-925F-13DED6A7A309}" type="presParOf" srcId="{74376804-F56D-4505-980A-1B125828EFEC}" destId="{3CFC1456-E861-4A22-90DD-2E01C79FFF3C}" srcOrd="1" destOrd="0" presId="urn:microsoft.com/office/officeart/2005/8/layout/hierarchy3"/>
    <dgm:cxn modelId="{CF2FD39E-5B88-41D6-8C9E-EAB8D3715A43}" type="presParOf" srcId="{02750E93-C7B2-4CAC-80E0-7CFD32BCA7F8}" destId="{67E767D0-E751-4810-9875-779520271920}" srcOrd="1" destOrd="0" presId="urn:microsoft.com/office/officeart/2005/8/layout/hierarchy3"/>
    <dgm:cxn modelId="{4829110E-0986-4D00-9C91-823C407EB00E}" type="presParOf" srcId="{67E767D0-E751-4810-9875-779520271920}" destId="{B8F5F1A3-0FCC-4E20-81B5-E6C0C67CC21A}" srcOrd="0" destOrd="0" presId="urn:microsoft.com/office/officeart/2005/8/layout/hierarchy3"/>
    <dgm:cxn modelId="{0D9B7B9C-9BBF-4A0C-AC77-50224F551407}" type="presParOf" srcId="{67E767D0-E751-4810-9875-779520271920}" destId="{42D72BA3-CB62-4343-BD09-312B5EB3755B}" srcOrd="1" destOrd="0" presId="urn:microsoft.com/office/officeart/2005/8/layout/hierarchy3"/>
    <dgm:cxn modelId="{86081F5A-038F-429D-A031-91EF594FC10E}" type="presParOf" srcId="{67E767D0-E751-4810-9875-779520271920}" destId="{F97DB181-4DC3-44DF-8422-B229EF0DF37D}" srcOrd="2" destOrd="0" presId="urn:microsoft.com/office/officeart/2005/8/layout/hierarchy3"/>
    <dgm:cxn modelId="{5518C3F8-DD72-41A2-A76E-9BE62EF0BAE8}" type="presParOf" srcId="{67E767D0-E751-4810-9875-779520271920}" destId="{993B8BF6-115D-4A17-8052-47896D40DBE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учета: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Учреждения</a:t>
          </a:r>
          <a:endParaRPr lang="ru-RU" sz="33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Финансовые органы</a:t>
          </a:r>
          <a:endParaRPr lang="ru-RU" sz="33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Органы, осуществляющие кассовое обслуживание</a:t>
          </a:r>
          <a:endParaRPr lang="ru-RU" sz="3300" kern="1200" dirty="0"/>
        </a:p>
      </dsp:txBody>
      <dsp:txXfrm rot="-5400000">
        <a:off x="1018442" y="4238280"/>
        <a:ext cx="6107547" cy="909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отчетности: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Учреждения, финансовые органы,  органы осуществляющие кассовое обслуживание, составляющие индивидуальную бухгалтерскую отчетность;</a:t>
          </a:r>
          <a:endParaRPr lang="ru-RU" sz="18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sz="18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sz="1800" kern="1200" dirty="0"/>
        </a:p>
      </dsp:txBody>
      <dsp:txXfrm rot="-5400000">
        <a:off x="1018442" y="4238280"/>
        <a:ext cx="6107547" cy="909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A2A4D-46A5-44EC-A9CA-3EDA9A83BEAE}">
      <dsp:nvSpPr>
        <dsp:cNvPr id="0" name=""/>
        <dsp:cNvSpPr/>
      </dsp:nvSpPr>
      <dsp:spPr>
        <a:xfrm>
          <a:off x="648074" y="1961"/>
          <a:ext cx="2449514" cy="1015242"/>
        </a:xfrm>
        <a:prstGeom prst="roundRect">
          <a:avLst>
            <a:gd name="adj" fmla="val 10000"/>
          </a:avLst>
        </a:prstGeom>
        <a:solidFill>
          <a:srgbClr val="92D05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Индивидуальная</a:t>
          </a:r>
          <a:endParaRPr lang="ru-RU" sz="2000" kern="1200" dirty="0"/>
        </a:p>
      </dsp:txBody>
      <dsp:txXfrm>
        <a:off x="677809" y="31696"/>
        <a:ext cx="2390044" cy="955772"/>
      </dsp:txXfrm>
    </dsp:sp>
    <dsp:sp modelId="{0E8539DB-5F5C-4CB9-AFD1-7437CA1BE54F}">
      <dsp:nvSpPr>
        <dsp:cNvPr id="0" name=""/>
        <dsp:cNvSpPr/>
      </dsp:nvSpPr>
      <dsp:spPr>
        <a:xfrm>
          <a:off x="893026" y="1017203"/>
          <a:ext cx="244951" cy="651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610"/>
              </a:lnTo>
              <a:lnTo>
                <a:pt x="244951" y="65161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8DCF9-E87A-4EF2-AA99-7058F7A9E1FF}">
      <dsp:nvSpPr>
        <dsp:cNvPr id="0" name=""/>
        <dsp:cNvSpPr/>
      </dsp:nvSpPr>
      <dsp:spPr>
        <a:xfrm>
          <a:off x="1137977" y="1312311"/>
          <a:ext cx="1888691" cy="713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Учреждения</a:t>
          </a:r>
          <a:endParaRPr lang="ru-RU" sz="1300" kern="1200" dirty="0"/>
        </a:p>
      </dsp:txBody>
      <dsp:txXfrm>
        <a:off x="1158860" y="1333194"/>
        <a:ext cx="1846925" cy="671238"/>
      </dsp:txXfrm>
    </dsp:sp>
    <dsp:sp modelId="{228DD7E8-4232-423E-9257-DA523029362E}">
      <dsp:nvSpPr>
        <dsp:cNvPr id="0" name=""/>
        <dsp:cNvSpPr/>
      </dsp:nvSpPr>
      <dsp:spPr>
        <a:xfrm>
          <a:off x="893026" y="1017203"/>
          <a:ext cx="244951" cy="1593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931"/>
              </a:lnTo>
              <a:lnTo>
                <a:pt x="244951" y="159393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78A3F-0FB7-4714-AF33-E4C40619DD1C}">
      <dsp:nvSpPr>
        <dsp:cNvPr id="0" name=""/>
        <dsp:cNvSpPr/>
      </dsp:nvSpPr>
      <dsp:spPr>
        <a:xfrm>
          <a:off x="1137977" y="2320423"/>
          <a:ext cx="1888691" cy="5814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Финансовые органы</a:t>
          </a:r>
          <a:endParaRPr lang="ru-RU" sz="1300" kern="1200" dirty="0"/>
        </a:p>
      </dsp:txBody>
      <dsp:txXfrm>
        <a:off x="1155006" y="2337452"/>
        <a:ext cx="1854633" cy="547363"/>
      </dsp:txXfrm>
    </dsp:sp>
    <dsp:sp modelId="{DDD78224-9EC9-467B-AB3F-15F43B07EA0D}">
      <dsp:nvSpPr>
        <dsp:cNvPr id="0" name=""/>
        <dsp:cNvSpPr/>
      </dsp:nvSpPr>
      <dsp:spPr>
        <a:xfrm>
          <a:off x="893026" y="1017203"/>
          <a:ext cx="244951" cy="2584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4839"/>
              </a:lnTo>
              <a:lnTo>
                <a:pt x="244951" y="258483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D79ED-3751-46FB-B416-5BF4206EBFE3}">
      <dsp:nvSpPr>
        <dsp:cNvPr id="0" name=""/>
        <dsp:cNvSpPr/>
      </dsp:nvSpPr>
      <dsp:spPr>
        <a:xfrm>
          <a:off x="1137977" y="3196953"/>
          <a:ext cx="1888691" cy="8101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Органы, осуществляющие кассовое обслуживание</a:t>
          </a:r>
          <a:endParaRPr lang="ru-RU" sz="1300" kern="1200" dirty="0"/>
        </a:p>
      </dsp:txBody>
      <dsp:txXfrm>
        <a:off x="1161706" y="3220682"/>
        <a:ext cx="1841233" cy="762719"/>
      </dsp:txXfrm>
    </dsp:sp>
    <dsp:sp modelId="{E3EF80DD-CA0B-45A5-B063-8C3B1D879448}">
      <dsp:nvSpPr>
        <dsp:cNvPr id="0" name=""/>
        <dsp:cNvSpPr/>
      </dsp:nvSpPr>
      <dsp:spPr>
        <a:xfrm>
          <a:off x="3687805" y="1961"/>
          <a:ext cx="2360863" cy="1180431"/>
        </a:xfrm>
        <a:prstGeom prst="roundRect">
          <a:avLst>
            <a:gd name="adj" fmla="val 10000"/>
          </a:avLst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Консолидированная</a:t>
          </a:r>
          <a:endParaRPr lang="ru-RU" sz="2000" kern="1200" dirty="0"/>
        </a:p>
      </dsp:txBody>
      <dsp:txXfrm>
        <a:off x="3722379" y="36535"/>
        <a:ext cx="2291715" cy="1111283"/>
      </dsp:txXfrm>
    </dsp:sp>
    <dsp:sp modelId="{B8F5F1A3-0FCC-4E20-81B5-E6C0C67CC21A}">
      <dsp:nvSpPr>
        <dsp:cNvPr id="0" name=""/>
        <dsp:cNvSpPr/>
      </dsp:nvSpPr>
      <dsp:spPr>
        <a:xfrm>
          <a:off x="3923891" y="1182392"/>
          <a:ext cx="236086" cy="875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567"/>
              </a:lnTo>
              <a:lnTo>
                <a:pt x="236086" y="87556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72BA3-CB62-4343-BD09-312B5EB3755B}">
      <dsp:nvSpPr>
        <dsp:cNvPr id="0" name=""/>
        <dsp:cNvSpPr/>
      </dsp:nvSpPr>
      <dsp:spPr>
        <a:xfrm>
          <a:off x="4159977" y="1477500"/>
          <a:ext cx="1888691" cy="11609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Организации государственного сектора, осуществляющие бюджетные полномочия</a:t>
          </a:r>
          <a:endParaRPr lang="ru-RU" sz="1300" kern="1200" dirty="0"/>
        </a:p>
      </dsp:txBody>
      <dsp:txXfrm>
        <a:off x="4193979" y="1511502"/>
        <a:ext cx="1820687" cy="1092915"/>
      </dsp:txXfrm>
    </dsp:sp>
    <dsp:sp modelId="{F97DB181-4DC3-44DF-8422-B229EF0DF37D}">
      <dsp:nvSpPr>
        <dsp:cNvPr id="0" name=""/>
        <dsp:cNvSpPr/>
      </dsp:nvSpPr>
      <dsp:spPr>
        <a:xfrm>
          <a:off x="3923891" y="1182392"/>
          <a:ext cx="236086" cy="2407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7626"/>
              </a:lnTo>
              <a:lnTo>
                <a:pt x="236086" y="240762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B8BF6-115D-4A17-8052-47896D40DBEE}">
      <dsp:nvSpPr>
        <dsp:cNvPr id="0" name=""/>
        <dsp:cNvSpPr/>
      </dsp:nvSpPr>
      <dsp:spPr>
        <a:xfrm>
          <a:off x="4159977" y="2933528"/>
          <a:ext cx="1888691" cy="1312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Организации государственного сектора с полномочиями учредителей</a:t>
          </a:r>
          <a:endParaRPr lang="ru-RU" sz="1300" kern="1200" dirty="0"/>
        </a:p>
      </dsp:txBody>
      <dsp:txXfrm>
        <a:off x="4198433" y="2971984"/>
        <a:ext cx="1811779" cy="1236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10657184" cy="1872208"/>
          </a:xfr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Утвержденные федеральные стандарты бухгалтерского учета для организаций государственного сектора.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301208"/>
            <a:ext cx="6120680" cy="1296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отдела бюджетного учета и отчетности Министерства финансов Республики Тыва                   У.Д-Б.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Доржу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  <a:ln w="38100"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Первичные (сводные) учетные документы </a:t>
            </a:r>
            <a:r>
              <a:rPr lang="ru-RU" sz="2000" dirty="0" smtClean="0"/>
              <a:t> п.20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38884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500" b="1" dirty="0" smtClean="0"/>
              <a:t>Первичные (сводные) учетные документы </a:t>
            </a:r>
            <a:r>
              <a:rPr lang="ru-RU" dirty="0" smtClean="0"/>
              <a:t>-  основа  отражения объектов учета изменяющих их фактов хозяйственной жизни.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2500" b="1" dirty="0"/>
              <a:t> </a:t>
            </a:r>
            <a:r>
              <a:rPr lang="ru-RU" sz="2500" b="1" dirty="0" smtClean="0"/>
              <a:t>Сводные </a:t>
            </a:r>
            <a:r>
              <a:rPr lang="ru-RU" sz="2500" b="1" dirty="0"/>
              <a:t>учетные документы </a:t>
            </a:r>
            <a:r>
              <a:rPr lang="ru-RU" sz="2500" b="1" dirty="0" smtClean="0"/>
              <a:t> </a:t>
            </a:r>
            <a:r>
              <a:rPr lang="ru-RU" dirty="0" smtClean="0"/>
              <a:t>составляются на основе первичных учетных документов для систематизации обработки данных о фактах хозяйственной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6772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  <a:ln w="38100"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Актив </a:t>
            </a:r>
            <a:r>
              <a:rPr lang="ru-RU" sz="2000" dirty="0" smtClean="0"/>
              <a:t> п.36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38884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500" b="1" dirty="0" smtClean="0"/>
              <a:t>Актив </a:t>
            </a:r>
            <a:r>
              <a:rPr lang="ru-RU" i="1" u="sng" dirty="0" smtClean="0"/>
              <a:t>– это имущество, включая наличные и безналичные средства</a:t>
            </a:r>
            <a:r>
              <a:rPr lang="ru-RU" dirty="0" smtClean="0"/>
              <a:t>, принадлежащее субъекту учета и находящееся в его пользовании, контролируемое им в результате произошедших фактов хозяйственной жизни, </a:t>
            </a:r>
            <a:r>
              <a:rPr lang="ru-RU" i="1" u="sng" dirty="0" smtClean="0"/>
              <a:t>от которого </a:t>
            </a:r>
            <a:r>
              <a:rPr lang="ru-RU" i="1" u="sng" dirty="0"/>
              <a:t>о</a:t>
            </a:r>
            <a:r>
              <a:rPr lang="ru-RU" i="1" u="sng" dirty="0" smtClean="0"/>
              <a:t>жидается поступление полезного или экономических выгод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2500" b="1" dirty="0"/>
              <a:t> </a:t>
            </a:r>
            <a:r>
              <a:rPr lang="ru-RU" sz="2500" b="1" dirty="0" smtClean="0"/>
              <a:t>Сводные </a:t>
            </a:r>
            <a:r>
              <a:rPr lang="ru-RU" sz="2500" b="1" dirty="0"/>
              <a:t>учетные документы </a:t>
            </a:r>
            <a:r>
              <a:rPr lang="ru-RU" sz="2500" b="1" dirty="0" smtClean="0"/>
              <a:t> </a:t>
            </a:r>
            <a:r>
              <a:rPr lang="ru-RU" dirty="0" smtClean="0"/>
              <a:t>составляются на основе первичных учетных документов для систематизации обработки данных о фактах хозяйственной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209902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4464496"/>
          </a:xfrm>
          <a:noFill/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 </a:t>
            </a:r>
            <a:r>
              <a:rPr lang="ru-RU" sz="3000" dirty="0" smtClean="0"/>
              <a:t>Полезный потенциал, заключенный в активе </a:t>
            </a:r>
            <a:r>
              <a:rPr lang="ru-RU" sz="2400" dirty="0" smtClean="0"/>
              <a:t>(п. 37). </a:t>
            </a:r>
          </a:p>
          <a:p>
            <a:pPr marL="0" indent="0" algn="just">
              <a:buNone/>
            </a:pPr>
            <a:endParaRPr lang="ru-RU" sz="2200" b="1" dirty="0" smtClean="0"/>
          </a:p>
          <a:p>
            <a:pPr marL="0" indent="0" algn="just">
              <a:buNone/>
            </a:pPr>
            <a:r>
              <a:rPr lang="ru-RU" sz="2200" b="1" dirty="0" smtClean="0"/>
              <a:t>Полезный потенциал- </a:t>
            </a:r>
            <a:r>
              <a:rPr lang="ru-RU" sz="2200" dirty="0" smtClean="0"/>
              <a:t>это пригодность актива для:</a:t>
            </a:r>
          </a:p>
          <a:p>
            <a:pPr marL="0" indent="0" algn="just">
              <a:buNone/>
            </a:pPr>
            <a:r>
              <a:rPr lang="ru-RU" sz="2200" dirty="0" smtClean="0"/>
              <a:t>-использования субъектом учета самостоятельно или совместно с другими активами в целях выполнения государственных функций;</a:t>
            </a:r>
          </a:p>
          <a:p>
            <a:pPr marL="0" indent="0" algn="just">
              <a:buNone/>
            </a:pPr>
            <a:r>
              <a:rPr lang="ru-RU" sz="2200" dirty="0" smtClean="0"/>
              <a:t>- обмена на другие активы;</a:t>
            </a:r>
          </a:p>
          <a:p>
            <a:pPr marL="0" indent="0" algn="just">
              <a:buNone/>
            </a:pPr>
            <a:r>
              <a:rPr lang="ru-RU" sz="2200" dirty="0" smtClean="0"/>
              <a:t>- погашение обязательств, принятых субъектом учета.</a:t>
            </a:r>
          </a:p>
        </p:txBody>
      </p:sp>
    </p:spTree>
    <p:extLst>
      <p:ext uri="{BB962C8B-B14F-4D97-AF65-F5344CB8AC3E}">
        <p14:creationId xmlns:p14="http://schemas.microsoft.com/office/powerpoint/2010/main" val="33744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832648"/>
          </a:xfrm>
          <a:noFill/>
          <a:effectLst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dirty="0" smtClean="0"/>
              <a:t> </a:t>
            </a:r>
            <a:r>
              <a:rPr lang="ru-RU" sz="2400" b="1" dirty="0" smtClean="0"/>
              <a:t>Чистые активы субъекта учета (п. 40). </a:t>
            </a:r>
          </a:p>
          <a:p>
            <a:pPr marL="0" indent="0" algn="just">
              <a:buNone/>
            </a:pPr>
            <a:r>
              <a:rPr lang="ru-RU" sz="2000" b="1" dirty="0" smtClean="0"/>
              <a:t>Чистые активы </a:t>
            </a:r>
            <a:r>
              <a:rPr lang="ru-RU" sz="2000" dirty="0" smtClean="0"/>
              <a:t>субъекта учета могут быть как положительными , так и отрицательными.</a:t>
            </a:r>
          </a:p>
          <a:p>
            <a:pPr marL="0" indent="0" algn="just">
              <a:buNone/>
            </a:pPr>
            <a:r>
              <a:rPr lang="ru-RU" sz="2000" dirty="0" smtClean="0"/>
              <a:t>          Имущество, которым субъекты учета не отвечают по своим обязательствам, в расчет чистых активов не включаются.</a:t>
            </a:r>
          </a:p>
          <a:p>
            <a:pPr marL="0" indent="0" algn="just">
              <a:buNone/>
            </a:pPr>
            <a:r>
              <a:rPr lang="ru-RU" sz="3200" dirty="0" smtClean="0"/>
              <a:t>                          </a:t>
            </a:r>
            <a:r>
              <a:rPr lang="ru-RU" sz="2400" b="1" dirty="0" smtClean="0"/>
              <a:t>Доход </a:t>
            </a:r>
            <a:r>
              <a:rPr lang="ru-RU" sz="2400" b="1" dirty="0"/>
              <a:t>(п. </a:t>
            </a:r>
            <a:r>
              <a:rPr lang="ru-RU" sz="2400" b="1" dirty="0" smtClean="0"/>
              <a:t>43).</a:t>
            </a:r>
          </a:p>
          <a:p>
            <a:pPr marL="0" indent="0" algn="just">
              <a:buNone/>
            </a:pPr>
            <a:r>
              <a:rPr lang="ru-RU" sz="2000" dirty="0" smtClean="0"/>
              <a:t>Доход-это увеличение полезного потенциала активов и (или) поступление экономических выгод за отчетный период, за исключением поступлений, связанных с вкладами собственников.</a:t>
            </a:r>
          </a:p>
          <a:p>
            <a:pPr marL="0" indent="0" algn="just">
              <a:buNone/>
            </a:pPr>
            <a:r>
              <a:rPr lang="ru-RU" sz="2400" b="1" dirty="0" smtClean="0"/>
              <a:t>                               Расход </a:t>
            </a:r>
            <a:r>
              <a:rPr lang="ru-RU" sz="2400" b="1" dirty="0"/>
              <a:t>(п. </a:t>
            </a:r>
            <a:r>
              <a:rPr lang="ru-RU" sz="2400" b="1" dirty="0" smtClean="0"/>
              <a:t>44).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000" dirty="0" smtClean="0"/>
              <a:t>Расход-это снижение полезного потенциала активов и (или) уменьшение экономических выгод в результате:</a:t>
            </a:r>
          </a:p>
          <a:p>
            <a:pPr marL="0" indent="0" algn="just">
              <a:buNone/>
            </a:pPr>
            <a:r>
              <a:rPr lang="ru-RU" sz="2000" dirty="0" smtClean="0"/>
              <a:t>-выбытия активов;</a:t>
            </a:r>
          </a:p>
          <a:p>
            <a:pPr marL="0" indent="0" algn="just">
              <a:buNone/>
            </a:pPr>
            <a:r>
              <a:rPr lang="ru-RU" sz="2000" dirty="0" smtClean="0"/>
              <a:t>-потребления активов ;</a:t>
            </a:r>
          </a:p>
          <a:p>
            <a:pPr marL="0" indent="0" algn="just">
              <a:buNone/>
            </a:pPr>
            <a:r>
              <a:rPr lang="ru-RU" sz="2000" dirty="0" smtClean="0"/>
              <a:t>-возникновения обязательств, за исключением уменьшения, связанного изъятием имущества собственником.</a:t>
            </a:r>
          </a:p>
          <a:p>
            <a:pPr algn="just">
              <a:buFontTx/>
              <a:buChar char="-"/>
            </a:pPr>
            <a:endParaRPr lang="ru-RU" sz="2400" dirty="0" smtClean="0"/>
          </a:p>
          <a:p>
            <a:pPr algn="just">
              <a:buFontTx/>
              <a:buChar char="-"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3888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832648"/>
          </a:xfrm>
          <a:noFill/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 </a:t>
            </a:r>
            <a:r>
              <a:rPr lang="ru-RU" sz="2400" b="1" dirty="0"/>
              <a:t>С</a:t>
            </a:r>
            <a:r>
              <a:rPr lang="ru-RU" sz="2400" b="1" dirty="0" smtClean="0"/>
              <a:t>праведливая стоимость (п. 52) </a:t>
            </a:r>
          </a:p>
          <a:p>
            <a:pPr marL="0" indent="0" algn="just">
              <a:buNone/>
            </a:pPr>
            <a:r>
              <a:rPr lang="ru-RU" sz="2000" b="1" dirty="0" smtClean="0"/>
              <a:t> Оценка </a:t>
            </a:r>
            <a:r>
              <a:rPr lang="ru-RU" sz="2000" dirty="0" smtClean="0"/>
              <a:t>отдельных объектов учета осуществляется по справедливой стоимости.</a:t>
            </a:r>
            <a:endParaRPr lang="ru-RU" sz="2000" b="1" dirty="0" smtClean="0"/>
          </a:p>
          <a:p>
            <a:pPr marL="0" indent="0" algn="just">
              <a:buNone/>
            </a:pPr>
            <a:r>
              <a:rPr lang="ru-RU" sz="2000" b="1" dirty="0" smtClean="0"/>
              <a:t>Справедливая стоимость- </a:t>
            </a:r>
            <a:r>
              <a:rPr lang="ru-RU" sz="2000" dirty="0" smtClean="0"/>
              <a:t>цена, по которой может быть осуществлен переход права собственности на актив между независимыми сторонами сделки, осведомленными о предмете сделки и желающими ее совершить. </a:t>
            </a:r>
          </a:p>
          <a:p>
            <a:pPr marL="0" indent="0" algn="ctr">
              <a:buNone/>
            </a:pPr>
            <a:r>
              <a:rPr lang="ru-RU" sz="2400" b="1" dirty="0" smtClean="0"/>
              <a:t>Методы определения справедливой стоимости                                                                                                               </a:t>
            </a:r>
            <a:r>
              <a:rPr lang="ru-RU" sz="2000" b="1" dirty="0" smtClean="0"/>
              <a:t>(п.</a:t>
            </a:r>
            <a:r>
              <a:rPr lang="ru-RU" sz="2400" b="1" dirty="0" smtClean="0"/>
              <a:t> </a:t>
            </a:r>
            <a:r>
              <a:rPr lang="ru-RU" sz="2000" b="1" dirty="0" smtClean="0"/>
              <a:t>54).</a:t>
            </a:r>
          </a:p>
          <a:p>
            <a:pPr marL="0" indent="0" algn="just">
              <a:buNone/>
            </a:pPr>
            <a:r>
              <a:rPr lang="ru-RU" sz="2000" dirty="0" smtClean="0"/>
              <a:t>Основными методами определения справедливой стоимости для различных видов активов и обязательств являются:</a:t>
            </a:r>
          </a:p>
          <a:p>
            <a:pPr marL="0" indent="0" algn="just">
              <a:buNone/>
            </a:pPr>
            <a:r>
              <a:rPr lang="ru-RU" sz="2000" dirty="0"/>
              <a:t>а</a:t>
            </a:r>
            <a:r>
              <a:rPr lang="ru-RU" sz="2000" dirty="0" smtClean="0"/>
              <a:t>) метод рыночных цен;</a:t>
            </a:r>
          </a:p>
          <a:p>
            <a:pPr marL="0" indent="0" algn="just">
              <a:buNone/>
            </a:pPr>
            <a:r>
              <a:rPr lang="ru-RU" sz="2000" dirty="0"/>
              <a:t>б</a:t>
            </a:r>
            <a:r>
              <a:rPr lang="ru-RU" sz="2000" dirty="0" smtClean="0"/>
              <a:t>) метод амортизированной стоимости замещения.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endParaRPr lang="ru-RU" sz="2400" dirty="0" smtClean="0"/>
          </a:p>
          <a:p>
            <a:pPr algn="just">
              <a:buFontTx/>
              <a:buChar char="-"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2953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832648"/>
          </a:xfrm>
          <a:noFill/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3200" dirty="0" smtClean="0"/>
              <a:t>Камеральная проверка отчетности </a:t>
            </a:r>
            <a:r>
              <a:rPr lang="ru-RU" sz="2400" b="1" dirty="0" smtClean="0"/>
              <a:t>(п. 64) </a:t>
            </a:r>
          </a:p>
          <a:p>
            <a:pPr marL="0" indent="0" algn="just">
              <a:buNone/>
            </a:pPr>
            <a:r>
              <a:rPr lang="ru-RU" sz="2000" b="1" dirty="0" smtClean="0"/>
              <a:t> Камеральная проверка отчетности- </a:t>
            </a:r>
            <a:r>
              <a:rPr lang="ru-RU" sz="2000" dirty="0" smtClean="0"/>
              <a:t>проверка отчетности на соответствие установленным требованиям к ее составлению и представлению путем выверки показателей представленной отчетности по установленным контрольным соотношениям.</a:t>
            </a:r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r>
              <a:rPr lang="ru-RU" sz="2000" dirty="0" smtClean="0"/>
              <a:t>Данные отчетности, подвергнутой камеральной проверке- это основа </a:t>
            </a:r>
            <a:r>
              <a:rPr lang="ru-RU" sz="2000" b="1" dirty="0" smtClean="0"/>
              <a:t>формирования консолидированной отчетности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endParaRPr lang="ru-RU" sz="2400" dirty="0" smtClean="0"/>
          </a:p>
          <a:p>
            <a:pPr algn="just">
              <a:buFontTx/>
              <a:buChar char="-"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0961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184576"/>
          </a:xfrm>
          <a:noFill/>
          <a:effectLst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Характеристика информации в отчетности</a:t>
            </a:r>
          </a:p>
          <a:p>
            <a:pPr marL="0" indent="0" algn="ctr">
              <a:buNone/>
            </a:pPr>
            <a:r>
              <a:rPr lang="ru-RU" sz="2700" dirty="0" smtClean="0"/>
              <a:t> </a:t>
            </a:r>
            <a:r>
              <a:rPr lang="ru-RU" sz="2000" b="1" dirty="0" smtClean="0"/>
              <a:t>(п. 65) </a:t>
            </a:r>
          </a:p>
          <a:p>
            <a:pPr marL="0" indent="0" algn="just">
              <a:buNone/>
            </a:pPr>
            <a:r>
              <a:rPr lang="ru-RU" sz="2400" dirty="0" smtClean="0"/>
              <a:t>Информация должна отвечать следующим характеристикам:</a:t>
            </a:r>
          </a:p>
          <a:p>
            <a:pPr marL="0" indent="0" algn="just">
              <a:buNone/>
            </a:pPr>
            <a:r>
              <a:rPr lang="ru-RU" sz="2400" dirty="0" smtClean="0"/>
              <a:t>         Уместность (релевантность);</a:t>
            </a:r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Существенность;</a:t>
            </a:r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Достоверное представление;</a:t>
            </a:r>
          </a:p>
          <a:p>
            <a:pPr marL="0" indent="0" algn="just">
              <a:buNone/>
            </a:pPr>
            <a:r>
              <a:rPr lang="ru-RU" sz="2400" dirty="0" smtClean="0"/>
              <a:t>                       Сопоставимость;</a:t>
            </a:r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Верификация;</a:t>
            </a:r>
          </a:p>
          <a:p>
            <a:pPr marL="0" indent="0" algn="just">
              <a:buNone/>
            </a:pPr>
            <a:r>
              <a:rPr lang="ru-RU" sz="2400" dirty="0" smtClean="0"/>
              <a:t>                                 Своевременность;</a:t>
            </a:r>
          </a:p>
          <a:p>
            <a:pPr marL="0" indent="0" algn="just">
              <a:buNone/>
            </a:pPr>
            <a:r>
              <a:rPr lang="ru-RU" sz="2400" dirty="0" smtClean="0"/>
              <a:t>                                        Понятность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Tx/>
              <a:buChar char="-"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6578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184576"/>
          </a:xfrm>
          <a:noFill/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Принципы (допущения) при формировании отчетности </a:t>
            </a:r>
            <a:r>
              <a:rPr lang="ru-RU" sz="2700" dirty="0" smtClean="0"/>
              <a:t> </a:t>
            </a:r>
            <a:r>
              <a:rPr lang="ru-RU" sz="2000" b="1" dirty="0" smtClean="0"/>
              <a:t>(п. 65) 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just">
              <a:buNone/>
            </a:pPr>
            <a:r>
              <a:rPr lang="ru-RU" sz="2400" dirty="0" smtClean="0"/>
              <a:t>Бухгалтерская (финансовая) отчетность формируется на основании следующих принципов (допущений):</a:t>
            </a:r>
          </a:p>
          <a:p>
            <a:pPr marL="0" indent="0" algn="just">
              <a:buNone/>
            </a:pPr>
            <a:r>
              <a:rPr lang="ru-RU" sz="2400" dirty="0" smtClean="0"/>
              <a:t>         - допущение имущественной обособленности;</a:t>
            </a:r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-допущение непрерывности  деятельности;</a:t>
            </a:r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- допущение временной определенности фактов хозяйственной жизни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Tx/>
              <a:buChar char="-"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3952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242048" cy="4968552"/>
          </a:xfrm>
          <a:noFill/>
          <a:ln w="381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Приказы Минфина РФ:</a:t>
            </a:r>
            <a:br>
              <a:rPr lang="ru-RU" dirty="0" smtClean="0"/>
            </a:br>
            <a:r>
              <a:rPr lang="ru-RU" dirty="0" smtClean="0"/>
              <a:t>1. № 256</a:t>
            </a:r>
            <a:r>
              <a:rPr lang="ru-RU" sz="2400" dirty="0" smtClean="0"/>
              <a:t>н от </a:t>
            </a:r>
            <a:r>
              <a:rPr lang="ru-RU" sz="3400" dirty="0" smtClean="0"/>
              <a:t>31.12.2016;</a:t>
            </a:r>
            <a:br>
              <a:rPr lang="ru-RU" sz="3400" dirty="0" smtClean="0"/>
            </a:br>
            <a:r>
              <a:rPr lang="ru-RU" sz="3400" dirty="0" smtClean="0"/>
              <a:t>2</a:t>
            </a:r>
            <a:r>
              <a:rPr lang="ru-RU" dirty="0" smtClean="0"/>
              <a:t>. </a:t>
            </a:r>
            <a:r>
              <a:rPr lang="ru-RU" dirty="0"/>
              <a:t>№</a:t>
            </a:r>
            <a:r>
              <a:rPr lang="ru-RU" dirty="0" smtClean="0"/>
              <a:t>257</a:t>
            </a:r>
            <a:r>
              <a:rPr lang="ru-RU" sz="2800" dirty="0" smtClean="0"/>
              <a:t>н </a:t>
            </a:r>
            <a:r>
              <a:rPr lang="ru-RU" sz="2800" dirty="0"/>
              <a:t>от </a:t>
            </a:r>
            <a:r>
              <a:rPr lang="ru-RU" sz="4000" dirty="0"/>
              <a:t>31.12.2016;</a:t>
            </a:r>
            <a:br>
              <a:rPr lang="ru-RU" sz="4000" dirty="0"/>
            </a:br>
            <a:r>
              <a:rPr lang="ru-RU" sz="4000" dirty="0" smtClean="0"/>
              <a:t>3</a:t>
            </a:r>
            <a:r>
              <a:rPr lang="ru-RU" dirty="0" smtClean="0"/>
              <a:t>. </a:t>
            </a:r>
            <a:r>
              <a:rPr lang="ru-RU" dirty="0"/>
              <a:t>№</a:t>
            </a:r>
            <a:r>
              <a:rPr lang="ru-RU" dirty="0" smtClean="0"/>
              <a:t>258</a:t>
            </a:r>
            <a:r>
              <a:rPr lang="ru-RU" sz="2800" dirty="0" smtClean="0"/>
              <a:t>н </a:t>
            </a:r>
            <a:r>
              <a:rPr lang="ru-RU" sz="2800" dirty="0"/>
              <a:t>от </a:t>
            </a:r>
            <a:r>
              <a:rPr lang="ru-RU" sz="4000" dirty="0"/>
              <a:t>31.12.2016;</a:t>
            </a:r>
            <a:br>
              <a:rPr lang="ru-RU" sz="4000" dirty="0"/>
            </a:br>
            <a:r>
              <a:rPr lang="ru-RU" sz="4000" dirty="0" smtClean="0"/>
              <a:t>4</a:t>
            </a:r>
            <a:r>
              <a:rPr lang="ru-RU" dirty="0" smtClean="0"/>
              <a:t>. </a:t>
            </a:r>
            <a:r>
              <a:rPr lang="ru-RU" dirty="0"/>
              <a:t>№</a:t>
            </a:r>
            <a:r>
              <a:rPr lang="ru-RU" dirty="0" smtClean="0"/>
              <a:t>259</a:t>
            </a:r>
            <a:r>
              <a:rPr lang="ru-RU" sz="2800" dirty="0" smtClean="0"/>
              <a:t>н </a:t>
            </a:r>
            <a:r>
              <a:rPr lang="ru-RU" sz="2800" dirty="0"/>
              <a:t>от </a:t>
            </a:r>
            <a:r>
              <a:rPr lang="ru-RU" sz="4000" dirty="0"/>
              <a:t>31.12.2016;</a:t>
            </a:r>
            <a:br>
              <a:rPr lang="ru-RU" sz="4000" dirty="0"/>
            </a:br>
            <a:r>
              <a:rPr lang="ru-RU" sz="4000" dirty="0" smtClean="0"/>
              <a:t>5</a:t>
            </a:r>
            <a:r>
              <a:rPr lang="ru-RU" dirty="0" smtClean="0"/>
              <a:t>. </a:t>
            </a:r>
            <a:r>
              <a:rPr lang="ru-RU" dirty="0"/>
              <a:t>№</a:t>
            </a:r>
            <a:r>
              <a:rPr lang="ru-RU" dirty="0" smtClean="0"/>
              <a:t>260</a:t>
            </a:r>
            <a:r>
              <a:rPr lang="ru-RU" sz="2800" dirty="0" smtClean="0"/>
              <a:t>н </a:t>
            </a:r>
            <a:r>
              <a:rPr lang="ru-RU" sz="2800" dirty="0"/>
              <a:t>от </a:t>
            </a:r>
            <a:r>
              <a:rPr lang="ru-RU" sz="4000" dirty="0" smtClean="0"/>
              <a:t>31.12.2016.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4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12816"/>
          </a:xfrm>
          <a:ln w="38100"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1.Концептуальные основы бухгалтерского учета и отчетности организаций государственного сектора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22322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</a:t>
            </a:r>
            <a:r>
              <a:rPr lang="ru-RU" sz="3200" dirty="0" smtClean="0"/>
              <a:t>Применяются </a:t>
            </a:r>
            <a:r>
              <a:rPr lang="ru-RU" sz="3200" dirty="0" smtClean="0"/>
              <a:t>при:</a:t>
            </a:r>
          </a:p>
          <a:p>
            <a:pPr marL="0" indent="0">
              <a:buNone/>
            </a:pPr>
            <a:r>
              <a:rPr lang="ru-RU" sz="3200" dirty="0" smtClean="0"/>
              <a:t>- ведении учета с 1 января 2018 года;</a:t>
            </a:r>
          </a:p>
          <a:p>
            <a:pPr marL="0" indent="0">
              <a:buNone/>
            </a:pPr>
            <a:r>
              <a:rPr lang="ru-RU" sz="3200" dirty="0" smtClean="0"/>
              <a:t>- составлении отчетности начиная с отчетности  2018 года.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500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07968607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68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14974820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83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42048" cy="792088"/>
          </a:xfrm>
          <a:ln w="38100"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Бухгалтерская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(финансовая ) отчетность (п. 5)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b="0" dirty="0" smtClean="0">
                <a:solidFill>
                  <a:schemeClr val="tx1"/>
                </a:solidFill>
              </a:rPr>
              <a:t>По порядку формирования и степени обобщения:</a:t>
            </a:r>
            <a:endParaRPr lang="ru-RU" sz="2200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27343500"/>
              </p:ext>
            </p:extLst>
          </p:nvPr>
        </p:nvGraphicFramePr>
        <p:xfrm>
          <a:off x="899592" y="1700808"/>
          <a:ext cx="66967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43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  <a:ln w="38100"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Методы и принципы ведения бухгалтерского учета </a:t>
            </a:r>
            <a:r>
              <a:rPr lang="ru-RU" sz="2000" dirty="0" smtClean="0"/>
              <a:t> п.16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38884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При ведении бухгалтерского учета используется: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м</a:t>
            </a:r>
            <a:r>
              <a:rPr lang="ru-RU" dirty="0" smtClean="0"/>
              <a:t>етод начисления;</a:t>
            </a:r>
          </a:p>
          <a:p>
            <a:pPr marL="0" indent="0">
              <a:buNone/>
            </a:pPr>
            <a:r>
              <a:rPr lang="ru-RU" dirty="0" smtClean="0"/>
              <a:t>- метод двойной записи;</a:t>
            </a:r>
          </a:p>
          <a:p>
            <a:pPr marL="0" indent="0">
              <a:buNone/>
            </a:pPr>
            <a:r>
              <a:rPr lang="ru-RU" dirty="0" smtClean="0"/>
              <a:t>- принцип равномерности признания доходов и расходов;</a:t>
            </a:r>
          </a:p>
          <a:p>
            <a:pPr marL="0" indent="0">
              <a:buNone/>
            </a:pPr>
            <a:r>
              <a:rPr lang="ru-RU" dirty="0" smtClean="0"/>
              <a:t>- допущение временной определенности фактов хозяйственной жизни.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080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11256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Допущение временной определенности фактов хозяйственной жизни для целей бухгалтерского учета </a:t>
            </a:r>
            <a:r>
              <a:rPr lang="ru-RU" i="1" u="sng" dirty="0" smtClean="0"/>
              <a:t>означает, что объекты бухгалтерского учета признаются в том отчетном периоде, в котором имели место факты хозяйственной жизни</a:t>
            </a:r>
            <a:r>
              <a:rPr lang="ru-RU" dirty="0" smtClean="0"/>
              <a:t>, приведшие к возникновению и (или) изменению соответствующих активов, обязательств, доходов и (или) расходов, иных объектов бухгалтерского учета, </a:t>
            </a:r>
            <a:r>
              <a:rPr lang="ru-RU" i="1" u="sng" dirty="0" smtClean="0"/>
              <a:t>вне зависимости от поступления или выбытия денежных средств (или эквивалентов) при расчетах, связанных с осуществлением указанных  операций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7989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  <a:ln w="38100"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Существенность информации </a:t>
            </a:r>
            <a:r>
              <a:rPr lang="ru-RU" sz="2000" dirty="0" smtClean="0"/>
              <a:t> п.17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38884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500" b="1" dirty="0" smtClean="0"/>
              <a:t>Существенная информация </a:t>
            </a:r>
            <a:r>
              <a:rPr lang="ru-RU" dirty="0" smtClean="0"/>
              <a:t>- информация, пропуск или искажение которой влияет на экономическое решение пользователей информации.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2500" b="1" dirty="0" smtClean="0"/>
              <a:t>Показатель существенности  </a:t>
            </a:r>
            <a:r>
              <a:rPr lang="ru-RU" dirty="0" smtClean="0"/>
              <a:t>определяется степенью влияния пропуска или искажения такой информации на принятие пользователями отчетности экономических решений.</a:t>
            </a:r>
          </a:p>
          <a:p>
            <a:pPr marL="0" indent="0">
              <a:buNone/>
            </a:pPr>
            <a:r>
              <a:rPr lang="ru-RU" sz="2500" b="1" dirty="0" smtClean="0"/>
              <a:t>Единый количественный критерий существенности </a:t>
            </a:r>
            <a:r>
              <a:rPr lang="ru-RU" dirty="0" smtClean="0"/>
              <a:t>информации для всех субъектов учета и субъектов отчетности не применяется, если иное не предусмотрено законодательством РФ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368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738</TotalTime>
  <Words>801</Words>
  <Application>Microsoft Office PowerPoint</Application>
  <PresentationFormat>Экран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Утвержденные федеральные стандарты бухгалтерского учета для организаций государственного сектора. </vt:lpstr>
      <vt:lpstr>                                                                               Приказы Минфина РФ: 1. № 256н от 31.12.2016; 2. №257н от 31.12.2016; 3. №258н от 31.12.2016; 4. №259н от 31.12.2016; 5. №260н от 31.12.2016.    </vt:lpstr>
      <vt:lpstr>1.Концептуальные основы бухгалтерского учета и отчетности организаций государственного сектора</vt:lpstr>
      <vt:lpstr>Презентация PowerPoint</vt:lpstr>
      <vt:lpstr>Презентация PowerPoint</vt:lpstr>
      <vt:lpstr>Бухгалтерская (финансовая ) отчетность (п. 5) По порядку формирования и степени обобщения:</vt:lpstr>
      <vt:lpstr>Методы и принципы ведения бухгалтерского учета  п.16</vt:lpstr>
      <vt:lpstr>Презентация PowerPoint</vt:lpstr>
      <vt:lpstr>Существенность информации  п.17</vt:lpstr>
      <vt:lpstr>Первичные (сводные) учетные документы  п.20</vt:lpstr>
      <vt:lpstr>Актив  п.36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Утвержденные федеральные стандарты бухгалтерского учета для организаций государственного сектора. </dc:title>
  <dc:creator>Хомушку Урана Данзы-Белековна</dc:creator>
  <cp:lastModifiedBy>1</cp:lastModifiedBy>
  <cp:revision>31</cp:revision>
  <cp:lastPrinted>2017-11-21T01:19:33Z</cp:lastPrinted>
  <dcterms:created xsi:type="dcterms:W3CDTF">2017-11-17T07:09:10Z</dcterms:created>
  <dcterms:modified xsi:type="dcterms:W3CDTF">2019-07-23T02:54:11Z</dcterms:modified>
</cp:coreProperties>
</file>