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5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A6D9572AC01EDC82631ACEF24A5F7968D09FB3ED3B963CA12B1CD72BFCD894EC1353FD66E4D9D32812FDB983D243BC748170753D62C42C7B71LDG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Приказ Министерства финансов Российской Федерации 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30.05.2018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124н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Об утверждении федерального стандарта бухгалтерского учета для организаций государственного сектора 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«Резервы. Раскрытие информации об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условных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обязательствах и условных активах»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5438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Autofit/>
          </a:bodyPr>
          <a:lstStyle/>
          <a:p>
            <a:pPr algn="l"/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 smtClean="0"/>
              <a:t>        </a:t>
            </a:r>
            <a:r>
              <a:rPr lang="ru-RU" sz="2800" dirty="0" smtClean="0"/>
              <a:t>Резерв </a:t>
            </a:r>
            <a:r>
              <a:rPr lang="ru-RU" sz="2800" dirty="0"/>
              <a:t>признается в сумме расчетно-документальной обоснованной оценки субъекта учета, проведенной на отчетную дату, либо на иную дату признания резерва, установленную в соответствии с настоящим Стандартом.</a:t>
            </a:r>
            <a:br>
              <a:rPr lang="ru-RU" sz="2800" dirty="0"/>
            </a:br>
            <a:r>
              <a:rPr lang="ru-RU" sz="2800" dirty="0"/>
              <a:t> </a:t>
            </a:r>
            <a:r>
              <a:rPr lang="ru-RU" sz="2800" dirty="0" smtClean="0"/>
              <a:t>     </a:t>
            </a:r>
            <a:r>
              <a:rPr lang="ru-RU" sz="2800" dirty="0"/>
              <a:t>В случае если предполагаемый срок исполнения обязательства, по которому сформирован резерв, превышает 12 месяцев после годовой отчетной даты, сумма резерва определяется с учетом дисконтирования его величины. В качестве ставки дисконтирования используется ключевая ставка Центрального банка Российской Федерации, действующая на отчетную дату, на которую составляется годовая бухгалтерская (финансовая) отчетность.</a:t>
            </a:r>
            <a:br>
              <a:rPr lang="ru-RU" sz="2800" dirty="0"/>
            </a:br>
            <a:endParaRPr lang="ru-RU" sz="2500" dirty="0" smtClean="0"/>
          </a:p>
        </p:txBody>
      </p:sp>
    </p:spTree>
    <p:extLst>
      <p:ext uri="{BB962C8B-B14F-4D97-AF65-F5344CB8AC3E}">
        <p14:creationId xmlns:p14="http://schemas.microsoft.com/office/powerpoint/2010/main" val="1414515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5184576"/>
          </a:xfrm>
        </p:spPr>
        <p:txBody>
          <a:bodyPr>
            <a:noAutofit/>
          </a:bodyPr>
          <a:lstStyle/>
          <a:p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 smtClean="0"/>
              <a:t> </a:t>
            </a:r>
            <a:r>
              <a:rPr lang="ru-RU" sz="2800" dirty="0"/>
              <a:t>При оценке величины резерва не принимаются в расчет:</a:t>
            </a:r>
            <a:br>
              <a:rPr lang="ru-RU" sz="2800" dirty="0"/>
            </a:br>
            <a:r>
              <a:rPr lang="ru-RU" sz="2800" dirty="0"/>
              <a:t>- суммы налогов, подлежащие уплате в связи с исполнением обязательства;</a:t>
            </a:r>
            <a:br>
              <a:rPr lang="ru-RU" sz="2800" dirty="0"/>
            </a:br>
            <a:r>
              <a:rPr lang="ru-RU" sz="2800" dirty="0"/>
              <a:t>- суммы ожидаемых встречных требований или суммы требований к другим лицам в возмещение расходов, планируемых при исполнении обязательства;</a:t>
            </a:r>
            <a:br>
              <a:rPr lang="ru-RU" sz="2800" dirty="0"/>
            </a:br>
            <a:r>
              <a:rPr lang="ru-RU" sz="2800" dirty="0"/>
              <a:t>- поступления, ожидаемые от выбытия активов, связанных с исполнением обязательства.</a:t>
            </a:r>
            <a:br>
              <a:rPr lang="ru-RU" sz="2800" dirty="0"/>
            </a:br>
            <a:endParaRPr lang="ru-RU" sz="2500" dirty="0" smtClean="0"/>
          </a:p>
        </p:txBody>
      </p:sp>
    </p:spTree>
    <p:extLst>
      <p:ext uri="{BB962C8B-B14F-4D97-AF65-F5344CB8AC3E}">
        <p14:creationId xmlns:p14="http://schemas.microsoft.com/office/powerpoint/2010/main" val="20585671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5184576"/>
          </a:xfrm>
        </p:spPr>
        <p:txBody>
          <a:bodyPr>
            <a:noAutofit/>
          </a:bodyPr>
          <a:lstStyle/>
          <a:p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 smtClean="0"/>
              <a:t> </a:t>
            </a:r>
            <a:r>
              <a:rPr lang="ru-RU" sz="2800" dirty="0"/>
              <a:t>Стоимостная оценка резервов подлежит ежегодному пересмотру и, при необходимости, корректировке до текущей обоснованной оценки на годовую отчетную дату и (или) на дату составления последней бухгалтерской (финансовой) отчетности при реорганизации субъекта учета.</a:t>
            </a:r>
            <a:br>
              <a:rPr lang="ru-RU" sz="2800" dirty="0"/>
            </a:br>
            <a:r>
              <a:rPr lang="ru-RU" sz="2800" dirty="0"/>
              <a:t>Изменения в стоимостной оценке резервов, за исключением резерва на демонтаж и вывод основных средств из эксплуатации, относятся на финансовый результат текущего периода.</a:t>
            </a:r>
            <a:br>
              <a:rPr lang="ru-RU" sz="2800" dirty="0"/>
            </a:br>
            <a:endParaRPr lang="ru-RU" sz="2500" dirty="0" smtClean="0"/>
          </a:p>
        </p:txBody>
      </p:sp>
    </p:spTree>
    <p:extLst>
      <p:ext uri="{BB962C8B-B14F-4D97-AF65-F5344CB8AC3E}">
        <p14:creationId xmlns:p14="http://schemas.microsoft.com/office/powerpoint/2010/main" val="2246139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6120680"/>
          </a:xfrm>
        </p:spPr>
        <p:txBody>
          <a:bodyPr>
            <a:noAutofit/>
          </a:bodyPr>
          <a:lstStyle/>
          <a:p>
            <a:pPr algn="l"/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 smtClean="0"/>
              <a:t> В годовой бухгалтерской (финансовой) отчетности в составе Пояснительной записки по каждому виду резервов раскрывается следующая информация:</a:t>
            </a:r>
            <a:br>
              <a:rPr lang="ru-RU" sz="2500" dirty="0" smtClean="0"/>
            </a:br>
            <a:r>
              <a:rPr lang="ru-RU" sz="2500" dirty="0" smtClean="0"/>
              <a:t>а) сумма резерва на начало и конец отчетного периода;</a:t>
            </a:r>
            <a:br>
              <a:rPr lang="ru-RU" sz="2500" dirty="0" smtClean="0"/>
            </a:br>
            <a:r>
              <a:rPr lang="ru-RU" sz="2500" dirty="0" smtClean="0"/>
              <a:t>б) сумма изменений (увеличений, уменьшений) величины резерва в структуре оснований:</a:t>
            </a:r>
            <a:br>
              <a:rPr lang="ru-RU" sz="2500" dirty="0" smtClean="0"/>
            </a:br>
            <a:r>
              <a:rPr lang="ru-RU" sz="2500" dirty="0" smtClean="0"/>
              <a:t>- создания резерва;</a:t>
            </a:r>
            <a:br>
              <a:rPr lang="ru-RU" sz="2500" dirty="0" smtClean="0"/>
            </a:br>
            <a:r>
              <a:rPr lang="ru-RU" sz="2500" dirty="0" smtClean="0"/>
              <a:t>- приращения дисконтированной стоимости резерва за отчетный период в связи с приближением срока исполнения обязательства, под которое был сформирован резерв, а также влияния любых изменений ставки дисконтирования;</a:t>
            </a:r>
            <a:br>
              <a:rPr lang="ru-RU" sz="2500" dirty="0" smtClean="0"/>
            </a:br>
            <a:r>
              <a:rPr lang="ru-RU" sz="2500" dirty="0" smtClean="0"/>
              <a:t>- использования резерва;</a:t>
            </a:r>
            <a:br>
              <a:rPr lang="ru-RU" sz="2500" dirty="0" smtClean="0"/>
            </a:br>
            <a:r>
              <a:rPr lang="ru-RU" sz="2500" dirty="0" smtClean="0"/>
              <a:t>- восстановления неиспользованных и излишне начисленных сумм резерва;</a:t>
            </a:r>
            <a:br>
              <a:rPr lang="ru-RU" sz="2500" dirty="0" smtClean="0"/>
            </a:br>
            <a:endParaRPr lang="ru-RU" sz="2500" dirty="0" smtClean="0"/>
          </a:p>
        </p:txBody>
      </p:sp>
    </p:spTree>
    <p:extLst>
      <p:ext uri="{BB962C8B-B14F-4D97-AF65-F5344CB8AC3E}">
        <p14:creationId xmlns:p14="http://schemas.microsoft.com/office/powerpoint/2010/main" val="6985420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5184576"/>
          </a:xfrm>
        </p:spPr>
        <p:txBody>
          <a:bodyPr>
            <a:noAutofit/>
          </a:bodyPr>
          <a:lstStyle/>
          <a:p>
            <a:pPr algn="l"/>
            <a:r>
              <a:rPr lang="ru-RU" sz="2500" dirty="0" smtClean="0"/>
              <a:t>в) </a:t>
            </a:r>
            <a:r>
              <a:rPr lang="ru-RU" sz="2500" dirty="0"/>
              <a:t>краткое описание оснований создания резерва и ожидаемые сроки его использования;</a:t>
            </a:r>
            <a:br>
              <a:rPr lang="ru-RU" sz="2500" dirty="0"/>
            </a:br>
            <a:r>
              <a:rPr lang="ru-RU" sz="2500" dirty="0"/>
              <a:t>г) указание на признаки неопределенности в части момента предъявления требования об исполнении обязательства и (или) его размера;</a:t>
            </a:r>
            <a:br>
              <a:rPr lang="ru-RU" sz="2500" dirty="0"/>
            </a:br>
            <a:r>
              <a:rPr lang="ru-RU" sz="2500" dirty="0"/>
              <a:t>д) сумма ожидаемых возмещений по встречным требованиям или требованиям к другим лицам при исполнении соответствующего обязательства, признанных самостоятельным активом (с указанием наименования актива).</a:t>
            </a:r>
            <a:r>
              <a:rPr lang="ru-RU" sz="2500"/>
              <a:t/>
            </a:r>
            <a:br>
              <a:rPr lang="ru-RU" sz="2500"/>
            </a:br>
            <a:r>
              <a:rPr lang="ru-RU" sz="2500" smtClean="0"/>
              <a:t>      </a:t>
            </a:r>
            <a:r>
              <a:rPr lang="ru-RU" sz="2500" dirty="0"/>
              <a:t>Данные о суммах созданных резервов отражаются в составе бюджетной информации субъекта учета.</a:t>
            </a:r>
            <a:br>
              <a:rPr lang="ru-RU" sz="2500" dirty="0"/>
            </a:br>
            <a:endParaRPr lang="ru-RU" sz="2500" dirty="0" smtClean="0"/>
          </a:p>
        </p:txBody>
      </p:sp>
    </p:spTree>
    <p:extLst>
      <p:ext uri="{BB962C8B-B14F-4D97-AF65-F5344CB8AC3E}">
        <p14:creationId xmlns:p14="http://schemas.microsoft.com/office/powerpoint/2010/main" val="36772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/>
          </a:bodyPr>
          <a:lstStyle/>
          <a:p>
            <a:r>
              <a:rPr lang="ru-RU" dirty="0"/>
              <a:t>Письмом Минфина России от 05.08.2019 N 02-07-07/58716 </a:t>
            </a:r>
            <a:r>
              <a:rPr lang="ru-RU" dirty="0">
                <a:hlinkClick r:id="rId2"/>
              </a:rPr>
              <a:t>направлены</a:t>
            </a:r>
            <a:r>
              <a:rPr lang="ru-RU" dirty="0"/>
              <a:t> Методические рекомендации по применению СГС "Резервы. Раскрытие информации об условных обязательствах и условных активах</a:t>
            </a:r>
            <a:r>
              <a:rPr lang="ru-RU" dirty="0" smtClean="0"/>
              <a:t>".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0537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/>
          </a:bodyPr>
          <a:lstStyle/>
          <a:p>
            <a:r>
              <a:rPr lang="ru-RU" sz="2800" dirty="0"/>
              <a:t>Положения настоящего Стандарта устанавливают порядок признания (принятия к бухгалтерскому учету) и оценки резервов, а также порядок раскрытия информации о резервах, об условных обязательствах и условных активах в бухгалтерской (финансовой) отчетности, если иное не установлено другими федеральными стандартами бухгалтерского учета для организаций государственного сектора, единой методологией бюджетного учета и бюджетной отчетности, установленной в соответствии с бюджетным законодательством Российской </a:t>
            </a:r>
            <a:r>
              <a:rPr lang="ru-RU" sz="2800" dirty="0" smtClean="0"/>
              <a:t>Федерации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36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 fontScale="90000"/>
          </a:bodyPr>
          <a:lstStyle/>
          <a:p>
            <a:r>
              <a:rPr lang="ru-RU" sz="2800" dirty="0"/>
              <a:t>Стандарт не применяется в отношении:</a:t>
            </a:r>
            <a:br>
              <a:rPr lang="ru-RU" sz="2800" dirty="0"/>
            </a:br>
            <a:r>
              <a:rPr lang="ru-RU" sz="2800" dirty="0"/>
              <a:t>а) публичных нормативных обязательств, за исключением обязательств по выплатам, осуществляемым в результате реструктуризации деятельности;</a:t>
            </a:r>
            <a:br>
              <a:rPr lang="ru-RU" sz="2800" dirty="0"/>
            </a:br>
            <a:r>
              <a:rPr lang="ru-RU" sz="2800" dirty="0"/>
              <a:t>б) обязательств по выплатам физическим лицам в связи с исполнением трудовых функций работниками, государственными и муниципальными служащими, лицами, замещающими государственные должности Российской Федерации, государственные должности субъектов Российской Федерации и муниципальные должности, в соответствии с трудовыми договорами (служебными контрактами, контрактами) и законодательством Российской Федерации, </a:t>
            </a:r>
          </a:p>
        </p:txBody>
      </p:sp>
    </p:spTree>
    <p:extLst>
      <p:ext uri="{BB962C8B-B14F-4D97-AF65-F5344CB8AC3E}">
        <p14:creationId xmlns:p14="http://schemas.microsoft.com/office/powerpoint/2010/main" val="2614356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законодательством </a:t>
            </a:r>
            <a:r>
              <a:rPr lang="ru-RU" sz="2800" dirty="0"/>
              <a:t>субъектов Российской Федерации и муниципальными правовыми актами, а также по выплатам персоналу (сотрудникам) в сфере национальной безопасности, правоохранительной деятельности и обороны, за исключением обязательств по выплатам, осуществляемым в результате реструктуризации деятельности;</a:t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533822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 fontScale="90000"/>
          </a:bodyPr>
          <a:lstStyle/>
          <a:p>
            <a:r>
              <a:rPr lang="ru-RU" sz="2800" dirty="0"/>
              <a:t>в) обязательств, возникающих перед юридическими лицами, индивидуальными предпринимателями, физическими лицами - производителями товаров, работ, услуг, на основании соглашений сторон об установлении, изменении или прекращении прав и обязанностей, заключенных в любых предусмотренных для совершения сделок формах (далее - договоры), если иное не предусмотрено настоящим Стандартом;</a:t>
            </a:r>
            <a:br>
              <a:rPr lang="ru-RU" sz="2800" dirty="0"/>
            </a:br>
            <a:r>
              <a:rPr lang="ru-RU" sz="2800" dirty="0"/>
              <a:t>г) затрат, которые планируются к осуществлению исходя из допущения непрерывности деятельности субъекта учета (затраты для продолжения деятельности субъекта учета в обозримом будущем);</a:t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53906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/>
          </a:bodyPr>
          <a:lstStyle/>
          <a:p>
            <a:r>
              <a:rPr lang="ru-RU" sz="2400" dirty="0"/>
              <a:t>д) резерва под снижение стоимости материальных запасов, резерва по сомнительным долгам, и иных резервов, формирование и ведение которых регулируются нормативными правовыми актами, регулирующими ведение бухгалтерского учета и составление бухгалтерской (финансовой) отчетности.</a:t>
            </a:r>
            <a:br>
              <a:rPr lang="ru-RU" sz="2400" dirty="0"/>
            </a:br>
            <a:r>
              <a:rPr lang="ru-RU" sz="2400" dirty="0"/>
              <a:t> </a:t>
            </a:r>
            <a:br>
              <a:rPr lang="ru-RU" sz="2400" dirty="0"/>
            </a:b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319813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/>
          </a:bodyPr>
          <a:lstStyle/>
          <a:p>
            <a:r>
              <a:rPr lang="ru-RU" sz="2400" dirty="0"/>
              <a:t>Резерв - обязанность по осуществлению расходов в целях исполнения обусловленного законодательством Российской Федерации требования к субъекту учета и (или) публично-правовому образованию физического или юридического лица, иного публично-правового образования, субъекта международного права, с </a:t>
            </a:r>
            <a:r>
              <a:rPr lang="ru-RU" sz="2400" dirty="0" err="1"/>
              <a:t>ненаступившим</a:t>
            </a:r>
            <a:r>
              <a:rPr lang="ru-RU" sz="2400" dirty="0"/>
              <a:t> сроком его исполнения (предъявления), имеющая на момент признания в бухгалтерском учете расчетно-документальную обоснованную оценку с неопределенным временем (финансовым периодом) исполнения (предъявления) требования  </a:t>
            </a:r>
            <a:br>
              <a:rPr lang="ru-RU" sz="2400" dirty="0"/>
            </a:b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1722717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Autofit/>
          </a:bodyPr>
          <a:lstStyle/>
          <a:p>
            <a:pPr algn="l"/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/>
              <a:t/>
            </a:r>
            <a:br>
              <a:rPr lang="ru-RU" sz="2500" dirty="0"/>
            </a:br>
            <a:r>
              <a:rPr lang="ru-RU" sz="2500" dirty="0" smtClean="0"/>
              <a:t>      Единицы </a:t>
            </a:r>
            <a:r>
              <a:rPr lang="ru-RU" sz="2500" dirty="0"/>
              <a:t>бухгалтерского учета по каждому виду резервов определяются в рамках формирования учетной политики субъектом учета таким образом, чтобы обеспечить формирование и раскрытие полной и достоверной информации о резервах</a:t>
            </a:r>
            <a:r>
              <a:rPr lang="ru-RU" sz="2500" dirty="0" smtClean="0"/>
              <a:t>.</a:t>
            </a:r>
            <a:r>
              <a:rPr lang="ru-RU" sz="2500" dirty="0"/>
              <a:t> </a:t>
            </a: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 smtClean="0"/>
              <a:t>     Резервы </a:t>
            </a:r>
            <a:r>
              <a:rPr lang="ru-RU" sz="2500" dirty="0"/>
              <a:t>признаются при соблюдении следующих общих критериев:</a:t>
            </a:r>
            <a:br>
              <a:rPr lang="ru-RU" sz="2500" dirty="0"/>
            </a:br>
            <a:r>
              <a:rPr lang="ru-RU" sz="2500" dirty="0"/>
              <a:t>- у субъекта учета имеется обязанность, возникшая в результате произошедших фактов хозяйственной жизни;</a:t>
            </a:r>
            <a:br>
              <a:rPr lang="ru-RU" sz="2500" dirty="0"/>
            </a:br>
            <a:r>
              <a:rPr lang="ru-RU" sz="2500" dirty="0"/>
              <a:t>- для исполнения обязанности потребуется выбытие активов;</a:t>
            </a:r>
            <a:br>
              <a:rPr lang="ru-RU" sz="2500" dirty="0"/>
            </a:br>
            <a:r>
              <a:rPr lang="ru-RU" sz="2500" dirty="0"/>
              <a:t>- размер обязанности может быть обоснованно оценен и подтвержден расчетно или документально;</a:t>
            </a:r>
            <a:br>
              <a:rPr lang="ru-RU" sz="2500" dirty="0"/>
            </a:br>
            <a:r>
              <a:rPr lang="ru-RU" sz="2500" dirty="0"/>
              <a:t>- момент предъявления требования об исполнении обязательства и его размер не зависят от действий субъекта учета.</a:t>
            </a:r>
            <a:br>
              <a:rPr lang="ru-RU" sz="2500" dirty="0"/>
            </a:br>
            <a:r>
              <a:rPr lang="ru-RU" sz="2500" dirty="0"/>
              <a:t/>
            </a:r>
            <a:br>
              <a:rPr lang="ru-RU" sz="2500" dirty="0"/>
            </a:br>
            <a:endParaRPr lang="ru-RU" sz="2500" dirty="0" smtClean="0"/>
          </a:p>
        </p:txBody>
      </p:sp>
    </p:spTree>
    <p:extLst>
      <p:ext uri="{BB962C8B-B14F-4D97-AF65-F5344CB8AC3E}">
        <p14:creationId xmlns:p14="http://schemas.microsoft.com/office/powerpoint/2010/main" val="36278057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316</Words>
  <Application>Microsoft Office PowerPoint</Application>
  <PresentationFormat>Экран (4:3)</PresentationFormat>
  <Paragraphs>14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Приказ Министерства финансов Российской Федерации  от 30.05.2018 №124н  Об утверждении федерального стандарта бухгалтерского учета для организаций государственного сектора  «Резервы. Раскрытие информации об условных обязательствах и условных активах»</vt:lpstr>
      <vt:lpstr>Письмом Минфина России от 05.08.2019 N 02-07-07/58716 направлены Методические рекомендации по применению СГС "Резервы. Раскрытие информации об условных обязательствах и условных активах".</vt:lpstr>
      <vt:lpstr>Положения настоящего Стандарта устанавливают порядок признания (принятия к бухгалтерскому учету) и оценки резервов, а также порядок раскрытия информации о резервах, об условных обязательствах и условных активах в бухгалтерской (финансовой) отчетности, если иное не установлено другими федеральными стандартами бухгалтерского учета для организаций государственного сектора, единой методологией бюджетного учета и бюджетной отчетности, установленной в соответствии с бюджетным законодательством Российской Федерации</vt:lpstr>
      <vt:lpstr>Стандарт не применяется в отношении: а) публичных нормативных обязательств, за исключением обязательств по выплатам, осуществляемым в результате реструктуризации деятельности; б) обязательств по выплатам физическим лицам в связи с исполнением трудовых функций работниками, государственными и муниципальными служащими, лицами, замещающими государственные должности Российской Федерации, государственные должности субъектов Российской Федерации и муниципальные должности, в соответствии с трудовыми договорами (служебными контрактами, контрактами) и законодательством Российской Федерации, </vt:lpstr>
      <vt:lpstr>законодательством субъектов Российской Федерации и муниципальными правовыми актами, а также по выплатам персоналу (сотрудникам) в сфере национальной безопасности, правоохранительной деятельности и обороны, за исключением обязательств по выплатам, осуществляемым в результате реструктуризации деятельности; </vt:lpstr>
      <vt:lpstr>в) обязательств, возникающих перед юридическими лицами, индивидуальными предпринимателями, физическими лицами - производителями товаров, работ, услуг, на основании соглашений сторон об установлении, изменении или прекращении прав и обязанностей, заключенных в любых предусмотренных для совершения сделок формах (далее - договоры), если иное не предусмотрено настоящим Стандартом; г) затрат, которые планируются к осуществлению исходя из допущения непрерывности деятельности субъекта учета (затраты для продолжения деятельности субъекта учета в обозримом будущем); </vt:lpstr>
      <vt:lpstr>д) резерва под снижение стоимости материальных запасов, резерва по сомнительным долгам, и иных резервов, формирование и ведение которых регулируются нормативными правовыми актами, регулирующими ведение бухгалтерского учета и составление бухгалтерской (финансовой) отчетности.   </vt:lpstr>
      <vt:lpstr>Резерв - обязанность по осуществлению расходов в целях исполнения обусловленного законодательством Российской Федерации требования к субъекту учета и (или) публично-правовому образованию физического или юридического лица, иного публично-правового образования, субъекта международного права, с ненаступившим сроком его исполнения (предъявления), имеющая на момент признания в бухгалтерском учете расчетно-документальную обоснованную оценку с неопределенным временем (финансовым периодом) исполнения (предъявления) требования   </vt:lpstr>
      <vt:lpstr>        Единицы бухгалтерского учета по каждому виду резервов определяются в рамках формирования учетной политики субъектом учета таким образом, чтобы обеспечить формирование и раскрытие полной и достоверной информации о резервах.       Резервы признаются при соблюдении следующих общих критериев: - у субъекта учета имеется обязанность, возникшая в результате произошедших фактов хозяйственной жизни; - для исполнения обязанности потребуется выбытие активов; - размер обязанности может быть обоснованно оценен и подтвержден расчетно или документально; - момент предъявления требования об исполнении обязательства и его размер не зависят от действий субъекта учета.  </vt:lpstr>
      <vt:lpstr>         Резерв признается в сумме расчетно-документальной обоснованной оценки субъекта учета, проведенной на отчетную дату, либо на иную дату признания резерва, установленную в соответствии с настоящим Стандартом.       В случае если предполагаемый срок исполнения обязательства, по которому сформирован резерв, превышает 12 месяцев после годовой отчетной даты, сумма резерва определяется с учетом дисконтирования его величины. В качестве ставки дисконтирования используется ключевая ставка Центрального банка Российской Федерации, действующая на отчетную дату, на которую составляется годовая бухгалтерская (финансовая) отчетность. </vt:lpstr>
      <vt:lpstr>  При оценке величины резерва не принимаются в расчет: - суммы налогов, подлежащие уплате в связи с исполнением обязательства; - суммы ожидаемых встречных требований или суммы требований к другим лицам в возмещение расходов, планируемых при исполнении обязательства; - поступления, ожидаемые от выбытия активов, связанных с исполнением обязательства. </vt:lpstr>
      <vt:lpstr>  Стоимостная оценка резервов подлежит ежегодному пересмотру и, при необходимости, корректировке до текущей обоснованной оценки на годовую отчетную дату и (или) на дату составления последней бухгалтерской (финансовой) отчетности при реорганизации субъекта учета. Изменения в стоимостной оценке резервов, за исключением резерва на демонтаж и вывод основных средств из эксплуатации, относятся на финансовый результат текущего периода. </vt:lpstr>
      <vt:lpstr>  В годовой бухгалтерской (финансовой) отчетности в составе Пояснительной записки по каждому виду резервов раскрывается следующая информация: а) сумма резерва на начало и конец отчетного периода; б) сумма изменений (увеличений, уменьшений) величины резерва в структуре оснований: - создания резерва; - приращения дисконтированной стоимости резерва за отчетный период в связи с приближением срока исполнения обязательства, под которое был сформирован резерв, а также влияния любых изменений ставки дисконтирования; - использования резерва; - восстановления неиспользованных и излишне начисленных сумм резерва; </vt:lpstr>
      <vt:lpstr>в) краткое описание оснований создания резерва и ожидаемые сроки его использования; г) указание на признаки неопределенности в части момента предъявления требования об исполнении обязательства и (или) его размера; д) сумма ожидаемых возмещений по встречным требованиям или требованиям к другим лицам при исполнении соответствующего обязательства, признанных самостоятельным активом (с указанием наименования актива).       Данные о суммах созданных резервов отражаются в составе бюджетной информации субъекта учета.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Приказ Министерства финансов Российской Федерации  от 30.05.2018 №124н  Об утверждении федерального стандарта бухгалтерского учета для организаций государственного сектора  «Резервы. Раскрытие информации об условиях обязательствах и условных активах»</dc:title>
  <dc:creator>Доржу Урана Данзы-Белековна</dc:creator>
  <cp:lastModifiedBy>Доржу Урана Данзы-Белековна</cp:lastModifiedBy>
  <cp:revision>4</cp:revision>
  <dcterms:created xsi:type="dcterms:W3CDTF">2019-11-18T05:58:26Z</dcterms:created>
  <dcterms:modified xsi:type="dcterms:W3CDTF">2019-11-20T11:47:56Z</dcterms:modified>
</cp:coreProperties>
</file>