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1" d="100"/>
          <a:sy n="71" d="100"/>
        </p:scale>
        <p:origin x="-540" y="-10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B4C71EC6-210F-42DE-9C53-41977AD35B3D}" type="datetimeFigureOut">
              <a:rPr lang="ru-RU" smtClean="0"/>
              <a:t>20.11.2019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B4C71EC6-210F-42DE-9C53-41977AD35B3D}" type="datetimeFigureOut">
              <a:rPr lang="ru-RU" smtClean="0"/>
              <a:t>20.11.2019</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B4C71EC6-210F-42DE-9C53-41977AD35B3D}" type="datetimeFigureOut">
              <a:rPr lang="ru-RU" smtClean="0"/>
              <a:t>20.11.2019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B4C71EC6-210F-42DE-9C53-41977AD35B3D}" type="datetimeFigureOut">
              <a:rPr lang="ru-RU" smtClean="0"/>
              <a:t>20.11.2019</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B4C71EC6-210F-42DE-9C53-41977AD35B3D}" type="datetimeFigureOut">
              <a:rPr lang="ru-RU" smtClean="0"/>
              <a:t>20.11.2019</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B4C71EC6-210F-42DE-9C53-41977AD35B3D}" type="datetimeFigureOut">
              <a:rPr lang="ru-RU" smtClean="0"/>
              <a:t>20.11.2019</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B4C71EC6-210F-42DE-9C53-41977AD35B3D}" type="datetimeFigureOut">
              <a:rPr lang="ru-RU" smtClean="0"/>
              <a:t>20.11.2019</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B19B0651-EE4F-4900-A07F-96A6BFA9D0F0}" type="slidenum">
              <a:rPr lang="ru-RU" smtClean="0"/>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C71EC6-210F-42DE-9C53-41977AD35B3D}" type="datetimeFigureOut">
              <a:rPr lang="ru-RU" smtClean="0"/>
              <a:t>20.11.2019</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19B0651-EE4F-4900-A07F-96A6BFA9D0F0}" type="slidenum">
              <a:rPr lang="ru-RU" smtClean="0"/>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style>
          <a:lnRef idx="1">
            <a:schemeClr val="accent4"/>
          </a:lnRef>
          <a:fillRef idx="2">
            <a:schemeClr val="accent4"/>
          </a:fillRef>
          <a:effectRef idx="1">
            <a:schemeClr val="accent4"/>
          </a:effectRef>
          <a:fontRef idx="minor">
            <a:schemeClr val="dk1"/>
          </a:fontRef>
        </p:style>
        <p:txBody>
          <a:bodyPr>
            <a:normAutofit/>
          </a:bodyPr>
          <a:lstStyle/>
          <a:p>
            <a:r>
              <a:rPr lang="ru-RU" dirty="0">
                <a:latin typeface="Times New Roman" pitchFamily="18" charset="0"/>
                <a:cs typeface="Times New Roman" pitchFamily="18" charset="0"/>
              </a:rPr>
              <a:t>Приказ Министерства финансов Российской Федерации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от </a:t>
            </a:r>
            <a:r>
              <a:rPr lang="ru-RU" dirty="0" smtClean="0">
                <a:latin typeface="Times New Roman" pitchFamily="18" charset="0"/>
                <a:cs typeface="Times New Roman" pitchFamily="18" charset="0"/>
              </a:rPr>
              <a:t>28.02.2018 №34н </a:t>
            </a:r>
            <a:r>
              <a:rPr lang="ru-RU" dirty="0">
                <a:latin typeface="Times New Roman" pitchFamily="18" charset="0"/>
                <a:cs typeface="Times New Roman" pitchFamily="18" charset="0"/>
              </a:rPr>
              <a:t/>
            </a:r>
            <a:br>
              <a:rPr lang="ru-RU" dirty="0">
                <a:latin typeface="Times New Roman" pitchFamily="18" charset="0"/>
                <a:cs typeface="Times New Roman" pitchFamily="18" charset="0"/>
              </a:rPr>
            </a:br>
            <a:r>
              <a:rPr lang="ru-RU" dirty="0">
                <a:latin typeface="Times New Roman" pitchFamily="18" charset="0"/>
                <a:cs typeface="Times New Roman" pitchFamily="18" charset="0"/>
              </a:rPr>
              <a:t>Об утверждении федерального стандарта бухгалтерского учета для организаций государственного сектора </a:t>
            </a:r>
            <a:br>
              <a:rPr lang="ru-RU" dirty="0">
                <a:latin typeface="Times New Roman" pitchFamily="18" charset="0"/>
                <a:cs typeface="Times New Roman" pitchFamily="18" charset="0"/>
              </a:rPr>
            </a:br>
            <a:r>
              <a:rPr lang="ru-RU" dirty="0" smtClean="0">
                <a:latin typeface="Times New Roman" pitchFamily="18" charset="0"/>
                <a:cs typeface="Times New Roman" pitchFamily="18" charset="0"/>
              </a:rPr>
              <a:t>«Непроизведенные активы»</a:t>
            </a:r>
            <a:endParaRPr lang="ru-RU" dirty="0"/>
          </a:p>
        </p:txBody>
      </p:sp>
    </p:spTree>
    <p:extLst>
      <p:ext uri="{BB962C8B-B14F-4D97-AF65-F5344CB8AC3E}">
        <p14:creationId xmlns:p14="http://schemas.microsoft.com/office/powerpoint/2010/main" val="4160340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style>
          <a:lnRef idx="1">
            <a:schemeClr val="accent4"/>
          </a:lnRef>
          <a:fillRef idx="2">
            <a:schemeClr val="accent4"/>
          </a:fillRef>
          <a:effectRef idx="1">
            <a:schemeClr val="accent4"/>
          </a:effectRef>
          <a:fontRef idx="minor">
            <a:schemeClr val="dk1"/>
          </a:fontRef>
        </p:style>
        <p:txBody>
          <a:bodyPr>
            <a:normAutofit/>
          </a:bodyPr>
          <a:lstStyle/>
          <a:p>
            <a:r>
              <a:rPr lang="ru-RU" sz="2500" dirty="0"/>
              <a:t>Положения настоящего Стандарта применяются при ведении бухгалтерского учета непроизведенных активов, раскрытии в бухгалтерской (финансовой) отчетности информации о непроизведенных активах (результатах операций с ними), если иное не установлено другими федеральными стандартами бухгалтерского учета для организаций государственного сектора, единой методологией бюджетного учета и бюджетной отчетности, установленной в соответствии с бюджетным законодательством Российской </a:t>
            </a:r>
            <a:r>
              <a:rPr lang="ru-RU" sz="2500" dirty="0" smtClean="0"/>
              <a:t>Федерации</a:t>
            </a:r>
            <a:endParaRPr lang="ru-RU" sz="2500" dirty="0"/>
          </a:p>
        </p:txBody>
      </p:sp>
    </p:spTree>
    <p:extLst>
      <p:ext uri="{BB962C8B-B14F-4D97-AF65-F5344CB8AC3E}">
        <p14:creationId xmlns:p14="http://schemas.microsoft.com/office/powerpoint/2010/main" val="23069536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style>
          <a:lnRef idx="1">
            <a:schemeClr val="accent4"/>
          </a:lnRef>
          <a:fillRef idx="2">
            <a:schemeClr val="accent4"/>
          </a:fillRef>
          <a:effectRef idx="1">
            <a:schemeClr val="accent4"/>
          </a:effectRef>
          <a:fontRef idx="minor">
            <a:schemeClr val="dk1"/>
          </a:fontRef>
        </p:style>
        <p:txBody>
          <a:bodyPr>
            <a:normAutofit/>
          </a:bodyPr>
          <a:lstStyle/>
          <a:p>
            <a:r>
              <a:rPr lang="ru-RU" sz="2800" dirty="0"/>
              <a:t>Настоящий Стандарт распространяется на порядок учета непроизведенных активов, вовлеченных (переданных) в арендные отношения. Непроизведенные активы - объекты нефинансовых активов, не являющиеся продуктами производства, вещное право на которые закреплено в соответствии с законодательством Российской Федерации (земля, недра и иные объекты непроизведенных активов).</a:t>
            </a:r>
            <a:br>
              <a:rPr lang="ru-RU" sz="2800" dirty="0"/>
            </a:br>
            <a:endParaRPr lang="ru-RU" sz="2500" dirty="0"/>
          </a:p>
        </p:txBody>
      </p:sp>
    </p:spTree>
    <p:extLst>
      <p:ext uri="{BB962C8B-B14F-4D97-AF65-F5344CB8AC3E}">
        <p14:creationId xmlns:p14="http://schemas.microsoft.com/office/powerpoint/2010/main" val="34502285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style>
          <a:lnRef idx="1">
            <a:schemeClr val="accent4"/>
          </a:lnRef>
          <a:fillRef idx="2">
            <a:schemeClr val="accent4"/>
          </a:fillRef>
          <a:effectRef idx="1">
            <a:schemeClr val="accent4"/>
          </a:effectRef>
          <a:fontRef idx="minor">
            <a:schemeClr val="dk1"/>
          </a:fontRef>
        </p:style>
        <p:txBody>
          <a:bodyPr>
            <a:normAutofit/>
          </a:bodyPr>
          <a:lstStyle/>
          <a:p>
            <a:r>
              <a:rPr lang="ru-RU" sz="2800" dirty="0"/>
              <a:t>Группа непроизведенных активов - совокупность активов, являющихся непроизведенными активами, выделяемыми для целей бухгалтерского учета, информация по которым раскрывается в бухгалтерской (финансовой) отчетности обобщенным показателем.</a:t>
            </a:r>
            <a:br>
              <a:rPr lang="ru-RU" sz="2800" dirty="0"/>
            </a:br>
            <a:r>
              <a:rPr lang="ru-RU" sz="2800" dirty="0"/>
              <a:t>Группами непроизведенных активов являются:</a:t>
            </a:r>
            <a:br>
              <a:rPr lang="ru-RU" sz="2800" dirty="0"/>
            </a:br>
            <a:r>
              <a:rPr lang="ru-RU" sz="2800" dirty="0"/>
              <a:t>а) земля (земельные участки);</a:t>
            </a:r>
            <a:br>
              <a:rPr lang="ru-RU" sz="2800" dirty="0"/>
            </a:br>
            <a:r>
              <a:rPr lang="ru-RU" sz="2800" dirty="0"/>
              <a:t>б) ресурсы недр;</a:t>
            </a:r>
            <a:br>
              <a:rPr lang="ru-RU" sz="2800" dirty="0"/>
            </a:br>
            <a:r>
              <a:rPr lang="ru-RU" sz="2800" dirty="0"/>
              <a:t>в) водные ресурсы;</a:t>
            </a:r>
            <a:br>
              <a:rPr lang="ru-RU" sz="2800" dirty="0"/>
            </a:br>
            <a:r>
              <a:rPr lang="ru-RU" sz="2800" dirty="0"/>
              <a:t>г) некультивируемые биологические ресурсы;</a:t>
            </a:r>
            <a:br>
              <a:rPr lang="ru-RU" sz="2800" dirty="0"/>
            </a:br>
            <a:r>
              <a:rPr lang="ru-RU" sz="2800" dirty="0"/>
              <a:t>д) прочие непроизведенные активы.</a:t>
            </a:r>
            <a:br>
              <a:rPr lang="ru-RU" sz="2800" dirty="0"/>
            </a:br>
            <a:endParaRPr lang="ru-RU" sz="2500" dirty="0"/>
          </a:p>
        </p:txBody>
      </p:sp>
    </p:spTree>
    <p:extLst>
      <p:ext uri="{BB962C8B-B14F-4D97-AF65-F5344CB8AC3E}">
        <p14:creationId xmlns:p14="http://schemas.microsoft.com/office/powerpoint/2010/main" val="40696241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5602634"/>
          </a:xfrm>
        </p:spPr>
        <p:style>
          <a:lnRef idx="1">
            <a:schemeClr val="accent4"/>
          </a:lnRef>
          <a:fillRef idx="2">
            <a:schemeClr val="accent4"/>
          </a:fillRef>
          <a:effectRef idx="1">
            <a:schemeClr val="accent4"/>
          </a:effectRef>
          <a:fontRef idx="minor">
            <a:schemeClr val="dk1"/>
          </a:fontRef>
        </p:style>
        <p:txBody>
          <a:bodyPr>
            <a:normAutofit fontScale="90000"/>
          </a:bodyPr>
          <a:lstStyle/>
          <a:p>
            <a:pPr algn="l"/>
            <a:r>
              <a:rPr lang="ru-RU" sz="2800" dirty="0" smtClean="0"/>
              <a:t>       </a:t>
            </a:r>
            <a:br>
              <a:rPr lang="ru-RU" sz="2800" dirty="0" smtClean="0"/>
            </a:br>
            <a:r>
              <a:rPr lang="ru-RU" sz="2800" dirty="0"/>
              <a:t> </a:t>
            </a:r>
            <a:r>
              <a:rPr lang="ru-RU" sz="2800" dirty="0" smtClean="0"/>
              <a:t>          Объект </a:t>
            </a:r>
            <a:r>
              <a:rPr lang="ru-RU" sz="2800" dirty="0"/>
              <a:t>непроизведенных активов подлежит признанию в бухгалтерском учете в составе нефинансовых активов при условии, что субъектом учета прогнозируется получение от его использования экономических выгод или полезного потенциала и первоначальную стоимость такого объекта можно достоверно оценить.</a:t>
            </a:r>
            <a:br>
              <a:rPr lang="ru-RU" sz="2800" dirty="0"/>
            </a:br>
            <a:r>
              <a:rPr lang="ru-RU" sz="2800" dirty="0" smtClean="0"/>
              <a:t>       Объекты </a:t>
            </a:r>
            <a:r>
              <a:rPr lang="ru-RU" sz="2800" dirty="0"/>
              <a:t>непроизведенных активов, не приносящие субъекту учета экономические выгоды, не имеющие полезного потенциала и в отношении которых в дальнейшем не предусматривается получение экономических выгод, учитываются на </a:t>
            </a:r>
            <a:r>
              <a:rPr lang="ru-RU" sz="2800" dirty="0" err="1"/>
              <a:t>забалансовых</a:t>
            </a:r>
            <a:r>
              <a:rPr lang="ru-RU" sz="2800" dirty="0"/>
              <a:t> счетах Рабочего плана счетов субъекта учета, утвержденного субъектом учета в рамках его учетной </a:t>
            </a:r>
            <a:r>
              <a:rPr lang="ru-RU" sz="2800" dirty="0" smtClean="0"/>
              <a:t>политики.</a:t>
            </a:r>
            <a:r>
              <a:rPr lang="ru-RU" sz="2800" dirty="0"/>
              <a:t/>
            </a:r>
            <a:br>
              <a:rPr lang="ru-RU" sz="2800" dirty="0"/>
            </a:br>
            <a:endParaRPr lang="ru-RU" sz="2500" dirty="0"/>
          </a:p>
        </p:txBody>
      </p:sp>
    </p:spTree>
    <p:extLst>
      <p:ext uri="{BB962C8B-B14F-4D97-AF65-F5344CB8AC3E}">
        <p14:creationId xmlns:p14="http://schemas.microsoft.com/office/powerpoint/2010/main" val="34315674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4896544"/>
          </a:xfrm>
        </p:spPr>
        <p:style>
          <a:lnRef idx="1">
            <a:schemeClr val="accent4"/>
          </a:lnRef>
          <a:fillRef idx="2">
            <a:schemeClr val="accent4"/>
          </a:fillRef>
          <a:effectRef idx="1">
            <a:schemeClr val="accent4"/>
          </a:effectRef>
          <a:fontRef idx="minor">
            <a:schemeClr val="dk1"/>
          </a:fontRef>
        </p:style>
        <p:txBody>
          <a:bodyPr>
            <a:normAutofit/>
          </a:bodyPr>
          <a:lstStyle/>
          <a:p>
            <a:pPr algn="l"/>
            <a:r>
              <a:rPr lang="ru-RU" sz="2800" dirty="0" smtClean="0"/>
              <a:t>       </a:t>
            </a:r>
            <a:r>
              <a:rPr lang="ru-RU" sz="2400" dirty="0"/>
              <a:t>Единицей учета непроизведенных активов является инвентарный объект</a:t>
            </a:r>
            <a:r>
              <a:rPr lang="ru-RU" sz="2400" dirty="0" smtClean="0"/>
              <a:t>.</a:t>
            </a:r>
            <a:r>
              <a:rPr lang="ru-RU" sz="2400" dirty="0"/>
              <a:t>  </a:t>
            </a:r>
            <a:br>
              <a:rPr lang="ru-RU" sz="2400" dirty="0"/>
            </a:br>
            <a:r>
              <a:rPr lang="ru-RU" sz="2400" dirty="0" smtClean="0"/>
              <a:t>        Объект </a:t>
            </a:r>
            <a:r>
              <a:rPr lang="ru-RU" sz="2400" dirty="0"/>
              <a:t>непроизведенных активов принимается к бухгалтерскому учету с момента признания его </a:t>
            </a:r>
            <a:r>
              <a:rPr lang="ru-RU" sz="2400" dirty="0" smtClean="0"/>
              <a:t>по первоначальной стоимости</a:t>
            </a:r>
            <a:r>
              <a:rPr lang="ru-RU" sz="2400" dirty="0"/>
              <a:t>.</a:t>
            </a:r>
            <a:br>
              <a:rPr lang="ru-RU" sz="2400" dirty="0"/>
            </a:br>
            <a:r>
              <a:rPr lang="ru-RU" sz="2400" dirty="0" smtClean="0"/>
              <a:t>       Первоначальной </a:t>
            </a:r>
            <a:r>
              <a:rPr lang="ru-RU" sz="2400" dirty="0"/>
              <a:t>стоимостью объекта непроизведенных активов, впервые вовлекаемого в хозяйственный оборот, является его справедливая стоимость на дату вовлечения в хозяйственный оборот.</a:t>
            </a:r>
            <a:br>
              <a:rPr lang="ru-RU" sz="2400" dirty="0"/>
            </a:br>
            <a:endParaRPr lang="ru-RU" sz="2500" dirty="0"/>
          </a:p>
        </p:txBody>
      </p:sp>
    </p:spTree>
    <p:extLst>
      <p:ext uri="{BB962C8B-B14F-4D97-AF65-F5344CB8AC3E}">
        <p14:creationId xmlns:p14="http://schemas.microsoft.com/office/powerpoint/2010/main" val="5449886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980728"/>
            <a:ext cx="8229600" cy="4896544"/>
          </a:xfrm>
        </p:spPr>
        <p:style>
          <a:lnRef idx="1">
            <a:schemeClr val="accent4"/>
          </a:lnRef>
          <a:fillRef idx="2">
            <a:schemeClr val="accent4"/>
          </a:fillRef>
          <a:effectRef idx="1">
            <a:schemeClr val="accent4"/>
          </a:effectRef>
          <a:fontRef idx="minor">
            <a:schemeClr val="dk1"/>
          </a:fontRef>
        </p:style>
        <p:txBody>
          <a:bodyPr>
            <a:normAutofit/>
          </a:bodyPr>
          <a:lstStyle/>
          <a:p>
            <a:pPr algn="l"/>
            <a:r>
              <a:rPr lang="ru-RU" sz="2800" dirty="0" smtClean="0"/>
              <a:t>       </a:t>
            </a:r>
            <a:r>
              <a:rPr lang="ru-RU" sz="2400" dirty="0"/>
              <a:t>Затраты на реконструкцию, модернизацию (поверхностное улучшение земель, мелиорацию, ирригацию, спрямление русла, иные аналогичные мероприятия), а также на замещение объектов непроизведенных активов отражаются в составе расходов текущего периода.</a:t>
            </a:r>
            <a:br>
              <a:rPr lang="ru-RU" sz="2400" dirty="0"/>
            </a:br>
            <a:r>
              <a:rPr lang="ru-RU" sz="2400" dirty="0"/>
              <a:t> </a:t>
            </a:r>
            <a:r>
              <a:rPr lang="ru-RU" sz="2400" dirty="0" smtClean="0"/>
              <a:t>     После </a:t>
            </a:r>
            <a:r>
              <a:rPr lang="ru-RU" sz="2400" dirty="0"/>
              <a:t>признания в бухгалтерском учете актива в качестве объекта непроизведенных активов его учет осуществляется по балансовой стоимости.</a:t>
            </a:r>
            <a:br>
              <a:rPr lang="ru-RU" sz="2400" dirty="0"/>
            </a:br>
            <a:r>
              <a:rPr lang="ru-RU" sz="2400" dirty="0" smtClean="0"/>
              <a:t>     Суммы </a:t>
            </a:r>
            <a:r>
              <a:rPr lang="ru-RU" sz="2400" dirty="0"/>
              <a:t>накопленных убытков от обесценения объектов непроизведенных активов отражаются в бухгалтерском учете обособленно.</a:t>
            </a:r>
            <a:br>
              <a:rPr lang="ru-RU" sz="2400" dirty="0"/>
            </a:br>
            <a:endParaRPr lang="ru-RU" sz="2500" dirty="0"/>
          </a:p>
        </p:txBody>
      </p:sp>
    </p:spTree>
    <p:extLst>
      <p:ext uri="{BB962C8B-B14F-4D97-AF65-F5344CB8AC3E}">
        <p14:creationId xmlns:p14="http://schemas.microsoft.com/office/powerpoint/2010/main" val="407571366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404664"/>
            <a:ext cx="8229600" cy="6192688"/>
          </a:xfrm>
        </p:spPr>
        <p:style>
          <a:lnRef idx="1">
            <a:schemeClr val="accent4"/>
          </a:lnRef>
          <a:fillRef idx="2">
            <a:schemeClr val="accent4"/>
          </a:fillRef>
          <a:effectRef idx="1">
            <a:schemeClr val="accent4"/>
          </a:effectRef>
          <a:fontRef idx="minor">
            <a:schemeClr val="dk1"/>
          </a:fontRef>
        </p:style>
        <p:txBody>
          <a:bodyPr>
            <a:normAutofit fontScale="90000"/>
          </a:bodyPr>
          <a:lstStyle/>
          <a:p>
            <a:r>
              <a:rPr lang="ru-RU" sz="2800" dirty="0" smtClean="0"/>
              <a:t>       </a:t>
            </a:r>
            <a:r>
              <a:rPr lang="ru-RU" sz="2400" dirty="0"/>
              <a:t>В пояснениях к бухгалтерской (финансовой) отчетности подлежит раскрытию информация:</a:t>
            </a:r>
            <a:br>
              <a:rPr lang="ru-RU" sz="2400" dirty="0"/>
            </a:br>
            <a:r>
              <a:rPr lang="ru-RU" sz="2400" dirty="0"/>
              <a:t>об объектах непроизведенных активов, не приносящих субъекту учета экономические выгоды, не имеющих полезного потенциала, в отношении которых в дальнейшем не предусматривается получение экономических выгод и </a:t>
            </a:r>
            <a:r>
              <a:rPr lang="ru-RU" sz="2400" dirty="0" err="1"/>
              <a:t>учитывающихся</a:t>
            </a:r>
            <a:r>
              <a:rPr lang="ru-RU" sz="2400" dirty="0"/>
              <a:t> на </a:t>
            </a:r>
            <a:r>
              <a:rPr lang="ru-RU" sz="2400" dirty="0" err="1"/>
              <a:t>забалансовых</a:t>
            </a:r>
            <a:r>
              <a:rPr lang="ru-RU" sz="2400" dirty="0"/>
              <a:t> счетах Рабочего плана счетов субъекта учета, утвержденного субъектом учета в рамках его учетной </a:t>
            </a:r>
            <a:r>
              <a:rPr lang="ru-RU" sz="2400"/>
              <a:t>политики </a:t>
            </a:r>
            <a:r>
              <a:rPr lang="ru-RU" sz="2400" smtClean="0"/>
              <a:t>;</a:t>
            </a:r>
            <a:r>
              <a:rPr lang="ru-RU" sz="2400" dirty="0"/>
              <a:t/>
            </a:r>
            <a:br>
              <a:rPr lang="ru-RU" sz="2400" dirty="0"/>
            </a:br>
            <a:r>
              <a:rPr lang="ru-RU" sz="2400" dirty="0"/>
              <a:t>о земельных участках, не внесенных в государственный кадастр недвижимости, на которые государственная собственность разграничена, не закрепленных на праве постоянного (бессрочного) пользования за учреждением, не используемых для извлечения экономических выгод или полезного потенциала, справедливая стоимость которых не определяется и для которых ведется </a:t>
            </a:r>
            <a:r>
              <a:rPr lang="ru-RU" sz="2400" dirty="0" err="1"/>
              <a:t>забалансовый</a:t>
            </a:r>
            <a:r>
              <a:rPr lang="ru-RU" sz="2400" dirty="0"/>
              <a:t> учет в условной оценке: один объект - один рубль.</a:t>
            </a:r>
            <a:br>
              <a:rPr lang="ru-RU" sz="2400" dirty="0"/>
            </a:br>
            <a:endParaRPr lang="ru-RU" sz="2500" dirty="0"/>
          </a:p>
        </p:txBody>
      </p:sp>
    </p:spTree>
    <p:extLst>
      <p:ext uri="{BB962C8B-B14F-4D97-AF65-F5344CB8AC3E}">
        <p14:creationId xmlns:p14="http://schemas.microsoft.com/office/powerpoint/2010/main" val="738061161"/>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202</Words>
  <Application>Microsoft Office PowerPoint</Application>
  <PresentationFormat>Экран (4:3)</PresentationFormat>
  <Paragraphs>8</Paragraphs>
  <Slides>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8</vt:i4>
      </vt:variant>
    </vt:vector>
  </HeadingPairs>
  <TitlesOfParts>
    <vt:vector size="9" baseType="lpstr">
      <vt:lpstr>Тема Office</vt:lpstr>
      <vt:lpstr>Приказ Министерства финансов Российской Федерации  от 28.02.2018 №34н  Об утверждении федерального стандарта бухгалтерского учета для организаций государственного сектора  «Непроизведенные активы»</vt:lpstr>
      <vt:lpstr>Положения настоящего Стандарта применяются при ведении бухгалтерского учета непроизведенных активов, раскрытии в бухгалтерской (финансовой) отчетности информации о непроизведенных активах (результатах операций с ними), если иное не установлено другими федеральными стандартами бухгалтерского учета для организаций государственного сектора, единой методологией бюджетного учета и бюджетной отчетности, установленной в соответствии с бюджетным законодательством Российской Федерации</vt:lpstr>
      <vt:lpstr>Настоящий Стандарт распространяется на порядок учета непроизведенных активов, вовлеченных (переданных) в арендные отношения. Непроизведенные активы - объекты нефинансовых активов, не являющиеся продуктами производства, вещное право на которые закреплено в соответствии с законодательством Российской Федерации (земля, недра и иные объекты непроизведенных активов). </vt:lpstr>
      <vt:lpstr>Группа непроизведенных активов - совокупность активов, являющихся непроизведенными активами, выделяемыми для целей бухгалтерского учета, информация по которым раскрывается в бухгалтерской (финансовой) отчетности обобщенным показателем. Группами непроизведенных активов являются: а) земля (земельные участки); б) ресурсы недр; в) водные ресурсы; г) некультивируемые биологические ресурсы; д) прочие непроизведенные активы. </vt:lpstr>
      <vt:lpstr>                   Объект непроизведенных активов подлежит признанию в бухгалтерском учете в составе нефинансовых активов при условии, что субъектом учета прогнозируется получение от его использования экономических выгод или полезного потенциала и первоначальную стоимость такого объекта можно достоверно оценить.        Объекты непроизведенных активов, не приносящие субъекту учета экономические выгоды, не имеющие полезного потенциала и в отношении которых в дальнейшем не предусматривается получение экономических выгод, учитываются на забалансовых счетах Рабочего плана счетов субъекта учета, утвержденного субъектом учета в рамках его учетной политики. </vt:lpstr>
      <vt:lpstr>       Единицей учета непроизведенных активов является инвентарный объект.           Объект непроизведенных активов принимается к бухгалтерскому учету с момента признания его по первоначальной стоимости.        Первоначальной стоимостью объекта непроизведенных активов, впервые вовлекаемого в хозяйственный оборот, является его справедливая стоимость на дату вовлечения в хозяйственный оборот. </vt:lpstr>
      <vt:lpstr>       Затраты на реконструкцию, модернизацию (поверхностное улучшение земель, мелиорацию, ирригацию, спрямление русла, иные аналогичные мероприятия), а также на замещение объектов непроизведенных активов отражаются в составе расходов текущего периода.       После признания в бухгалтерском учете актива в качестве объекта непроизведенных активов его учет осуществляется по балансовой стоимости.      Суммы накопленных убытков от обесценения объектов непроизведенных активов отражаются в бухгалтерском учете обособленно. </vt:lpstr>
      <vt:lpstr>       В пояснениях к бухгалтерской (финансовой) отчетности подлежит раскрытию информация: об объектах непроизведенных активов, не приносящих субъекту учета экономические выгоды, не имеющих полезного потенциала, в отношении которых в дальнейшем не предусматривается получение экономических выгод и учитывающихся на забалансовых счетах Рабочего плана счетов субъекта учета, утвержденного субъектом учета в рамках его учетной политики ; о земельных участках, не внесенных в государственный кадастр недвижимости, на которые государственная собственность разграничена, не закрепленных на праве постоянного (бессрочного) пользования за учреждением, не используемых для извлечения экономических выгод или полезного потенциала, справедливая стоимость которых не определяется и для которых ведется забалансовый учет в условной оценке: один объект - один рубль.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Приказ Министерства финансов Российской Федерации  от 28.02.2018 №34н  Об утверждении федерального стандарта бухгалтерского учета для организаций государственного сектора  «Непроизведенные активы»</dc:title>
  <dc:creator>Доржу Урана Данзы-Белековна</dc:creator>
  <cp:lastModifiedBy>Доржу Урана Данзы-Белековна</cp:lastModifiedBy>
  <cp:revision>3</cp:revision>
  <dcterms:created xsi:type="dcterms:W3CDTF">2019-11-18T06:34:30Z</dcterms:created>
  <dcterms:modified xsi:type="dcterms:W3CDTF">2019-11-20T11:40:11Z</dcterms:modified>
</cp:coreProperties>
</file>