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A1C04"/>
    <a:srgbClr val="DED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AA122-A7D0-427D-A741-9D82292B0AD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FE6BF-7A75-4D46-A5E8-DD0EA78CCC9E}">
      <dgm:prSet phldrT="[Текст]"/>
      <dgm:spPr/>
      <dgm:t>
        <a:bodyPr/>
        <a:lstStyle/>
        <a:p>
          <a:r>
            <a:rPr lang="ru-RU" dirty="0" smtClean="0"/>
            <a:t>Учреждения</a:t>
          </a:r>
          <a:endParaRPr lang="ru-RU" dirty="0"/>
        </a:p>
      </dgm:t>
    </dgm:pt>
    <dgm:pt modelId="{7B64A334-1A0E-4A30-B077-5A5E40D73DA5}" type="parTrans" cxnId="{79075890-A70C-47DA-A18E-4282F8892C73}">
      <dgm:prSet/>
      <dgm:spPr/>
      <dgm:t>
        <a:bodyPr/>
        <a:lstStyle/>
        <a:p>
          <a:endParaRPr lang="ru-RU"/>
        </a:p>
      </dgm:t>
    </dgm:pt>
    <dgm:pt modelId="{46BB8908-4A4E-44A3-A0DE-B6E8FCE3BF57}" type="sibTrans" cxnId="{79075890-A70C-47DA-A18E-4282F8892C73}">
      <dgm:prSet/>
      <dgm:spPr/>
      <dgm:t>
        <a:bodyPr/>
        <a:lstStyle/>
        <a:p>
          <a:endParaRPr lang="ru-RU"/>
        </a:p>
      </dgm:t>
    </dgm:pt>
    <dgm:pt modelId="{9445F4F7-39CA-48CE-8376-7F625C154538}">
      <dgm:prSet phldrT="[Текст]" phldr="1"/>
      <dgm:spPr/>
      <dgm:t>
        <a:bodyPr/>
        <a:lstStyle/>
        <a:p>
          <a:endParaRPr lang="ru-RU"/>
        </a:p>
      </dgm:t>
    </dgm:pt>
    <dgm:pt modelId="{7AA473F6-84E1-4783-9FC7-7E8BE45F2A84}" type="parTrans" cxnId="{4E6810C3-7268-4E74-96CF-738BD4B896DC}">
      <dgm:prSet/>
      <dgm:spPr/>
      <dgm:t>
        <a:bodyPr/>
        <a:lstStyle/>
        <a:p>
          <a:endParaRPr lang="ru-RU"/>
        </a:p>
      </dgm:t>
    </dgm:pt>
    <dgm:pt modelId="{708C7DB0-5592-47B8-AF03-3BA2026BF967}" type="sibTrans" cxnId="{4E6810C3-7268-4E74-96CF-738BD4B896DC}">
      <dgm:prSet/>
      <dgm:spPr/>
      <dgm:t>
        <a:bodyPr/>
        <a:lstStyle/>
        <a:p>
          <a:endParaRPr lang="ru-RU"/>
        </a:p>
      </dgm:t>
    </dgm:pt>
    <dgm:pt modelId="{667EC1AD-6B11-439D-A02B-FDC82E96ACCC}">
      <dgm:prSet phldrT="[Текст]"/>
      <dgm:spPr/>
      <dgm:t>
        <a:bodyPr/>
        <a:lstStyle/>
        <a:p>
          <a:r>
            <a:rPr lang="ru-RU" dirty="0" smtClean="0"/>
            <a:t>Финансовые органы</a:t>
          </a:r>
          <a:endParaRPr lang="ru-RU" dirty="0"/>
        </a:p>
      </dgm:t>
    </dgm:pt>
    <dgm:pt modelId="{7322673B-8118-4A30-B2CE-CF384DC772C6}" type="parTrans" cxnId="{9C16B23E-02C9-48D6-AEE6-3B2BDE387F2D}">
      <dgm:prSet/>
      <dgm:spPr/>
      <dgm:t>
        <a:bodyPr/>
        <a:lstStyle/>
        <a:p>
          <a:endParaRPr lang="ru-RU"/>
        </a:p>
      </dgm:t>
    </dgm:pt>
    <dgm:pt modelId="{E23D33D4-71FA-4186-BDBA-B5ECD8A573E4}" type="sibTrans" cxnId="{9C16B23E-02C9-48D6-AEE6-3B2BDE387F2D}">
      <dgm:prSet/>
      <dgm:spPr/>
      <dgm:t>
        <a:bodyPr/>
        <a:lstStyle/>
        <a:p>
          <a:endParaRPr lang="ru-RU"/>
        </a:p>
      </dgm:t>
    </dgm:pt>
    <dgm:pt modelId="{9DA4B0F5-7C01-4C5D-B556-A32C58A4EB38}">
      <dgm:prSet phldrT="[Текст]" phldr="1"/>
      <dgm:spPr/>
      <dgm:t>
        <a:bodyPr/>
        <a:lstStyle/>
        <a:p>
          <a:endParaRPr lang="ru-RU"/>
        </a:p>
      </dgm:t>
    </dgm:pt>
    <dgm:pt modelId="{CF4DF668-73EC-4256-B8CB-75B831898BB4}" type="parTrans" cxnId="{DBD27592-7092-41BB-AAC0-CADD0D750BCA}">
      <dgm:prSet/>
      <dgm:spPr/>
      <dgm:t>
        <a:bodyPr/>
        <a:lstStyle/>
        <a:p>
          <a:endParaRPr lang="ru-RU"/>
        </a:p>
      </dgm:t>
    </dgm:pt>
    <dgm:pt modelId="{75CD0A0B-ECDE-4DFF-BAE7-FDDB1FF90DDD}" type="sibTrans" cxnId="{DBD27592-7092-41BB-AAC0-CADD0D750BCA}">
      <dgm:prSet/>
      <dgm:spPr/>
      <dgm:t>
        <a:bodyPr/>
        <a:lstStyle/>
        <a:p>
          <a:endParaRPr lang="ru-RU"/>
        </a:p>
      </dgm:t>
    </dgm:pt>
    <dgm:pt modelId="{BB0AAEBE-4C75-4F48-9649-FE92323E2835}">
      <dgm:prSet phldrT="[Текст]"/>
      <dgm:spPr/>
      <dgm:t>
        <a:bodyPr/>
        <a:lstStyle/>
        <a:p>
          <a:endParaRPr lang="ru-RU"/>
        </a:p>
      </dgm:t>
    </dgm:pt>
    <dgm:pt modelId="{71CF7456-DE37-4C5C-86C1-A65EA9610D95}" type="parTrans" cxnId="{5D03CDAE-84DD-421B-AE45-B9E9F9D9A08A}">
      <dgm:prSet/>
      <dgm:spPr/>
      <dgm:t>
        <a:bodyPr/>
        <a:lstStyle/>
        <a:p>
          <a:endParaRPr lang="ru-RU"/>
        </a:p>
      </dgm:t>
    </dgm:pt>
    <dgm:pt modelId="{D7E7F475-84F7-43CA-AC35-085C6B7C3F47}" type="sibTrans" cxnId="{5D03CDAE-84DD-421B-AE45-B9E9F9D9A08A}">
      <dgm:prSet/>
      <dgm:spPr/>
      <dgm:t>
        <a:bodyPr/>
        <a:lstStyle/>
        <a:p>
          <a:endParaRPr lang="ru-RU"/>
        </a:p>
      </dgm:t>
    </dgm:pt>
    <dgm:pt modelId="{C4286FB1-8A48-4FC6-9C71-46BC72A875D6}">
      <dgm:prSet custT="1"/>
      <dgm:spPr/>
      <dgm:t>
        <a:bodyPr/>
        <a:lstStyle/>
        <a:p>
          <a:r>
            <a:rPr lang="ru-RU" sz="3600" b="1" dirty="0" smtClean="0"/>
            <a:t>Субъекты учета:</a:t>
          </a:r>
          <a:endParaRPr lang="ru-RU" sz="3600" b="1" dirty="0"/>
        </a:p>
      </dgm:t>
    </dgm:pt>
    <dgm:pt modelId="{17632C52-8270-4E70-BC33-A8244D7BE022}" type="parTrans" cxnId="{45C4B955-C0C6-445E-A5E6-71A19FF35227}">
      <dgm:prSet/>
      <dgm:spPr/>
      <dgm:t>
        <a:bodyPr/>
        <a:lstStyle/>
        <a:p>
          <a:endParaRPr lang="ru-RU"/>
        </a:p>
      </dgm:t>
    </dgm:pt>
    <dgm:pt modelId="{933AFD37-AA2A-44DB-B341-76D02356A850}" type="sibTrans" cxnId="{45C4B955-C0C6-445E-A5E6-71A19FF35227}">
      <dgm:prSet/>
      <dgm:spPr/>
      <dgm:t>
        <a:bodyPr/>
        <a:lstStyle/>
        <a:p>
          <a:endParaRPr lang="ru-RU"/>
        </a:p>
      </dgm:t>
    </dgm:pt>
    <dgm:pt modelId="{F3A90B54-1461-4FD6-9C69-E68FC8CF4339}">
      <dgm:prSet phldrT="[Текст]"/>
      <dgm:spPr/>
      <dgm:t>
        <a:bodyPr/>
        <a:lstStyle/>
        <a:p>
          <a:endParaRPr lang="ru-RU" dirty="0"/>
        </a:p>
      </dgm:t>
    </dgm:pt>
    <dgm:pt modelId="{DDDD6AFD-0CAD-40A0-8D69-3C5EE116D6CF}" type="sibTrans" cxnId="{ADC5AEF6-CD76-405A-AEDD-B7A4942B0A2E}">
      <dgm:prSet/>
      <dgm:spPr/>
      <dgm:t>
        <a:bodyPr/>
        <a:lstStyle/>
        <a:p>
          <a:endParaRPr lang="ru-RU"/>
        </a:p>
      </dgm:t>
    </dgm:pt>
    <dgm:pt modelId="{0082C640-607D-4C0C-847B-66D0124A3CA3}" type="parTrans" cxnId="{ADC5AEF6-CD76-405A-AEDD-B7A4942B0A2E}">
      <dgm:prSet/>
      <dgm:spPr/>
      <dgm:t>
        <a:bodyPr/>
        <a:lstStyle/>
        <a:p>
          <a:endParaRPr lang="ru-RU"/>
        </a:p>
      </dgm:t>
    </dgm:pt>
    <dgm:pt modelId="{C35C307E-862B-4660-AEEA-860A46179936}">
      <dgm:prSet/>
      <dgm:spPr/>
      <dgm:t>
        <a:bodyPr/>
        <a:lstStyle/>
        <a:p>
          <a:r>
            <a:rPr lang="ru-RU" dirty="0" smtClean="0"/>
            <a:t>Органы, осуществляющие кассовое обслуживание</a:t>
          </a:r>
          <a:endParaRPr lang="ru-RU" dirty="0"/>
        </a:p>
      </dgm:t>
    </dgm:pt>
    <dgm:pt modelId="{5C564140-8CA3-4D24-8C6E-4924EA599953}" type="parTrans" cxnId="{6EF52E87-BE1D-46AA-90E1-C55BF5EC5BC6}">
      <dgm:prSet/>
      <dgm:spPr/>
      <dgm:t>
        <a:bodyPr/>
        <a:lstStyle/>
        <a:p>
          <a:endParaRPr lang="ru-RU"/>
        </a:p>
      </dgm:t>
    </dgm:pt>
    <dgm:pt modelId="{EEDC3BF2-F05A-46B5-AC3E-0EBD78273D36}" type="sibTrans" cxnId="{6EF52E87-BE1D-46AA-90E1-C55BF5EC5BC6}">
      <dgm:prSet/>
      <dgm:spPr/>
      <dgm:t>
        <a:bodyPr/>
        <a:lstStyle/>
        <a:p>
          <a:endParaRPr lang="ru-RU"/>
        </a:p>
      </dgm:t>
    </dgm:pt>
    <dgm:pt modelId="{8FFBF9E4-D64D-40F0-934D-51C8F729FC28}" type="pres">
      <dgm:prSet presAssocID="{524AA122-A7D0-427D-A741-9D82292B0A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AF88F-0C66-45FA-86AE-4CCD3D057384}" type="pres">
      <dgm:prSet presAssocID="{F3A90B54-1461-4FD6-9C69-E68FC8CF4339}" presName="composite" presStyleCnt="0"/>
      <dgm:spPr/>
    </dgm:pt>
    <dgm:pt modelId="{A60BEF54-4A04-4F44-BC33-2142D26F89F3}" type="pres">
      <dgm:prSet presAssocID="{F3A90B54-1461-4FD6-9C69-E68FC8CF433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7C4FE-B97D-4026-B7A5-09E6A38220F3}" type="pres">
      <dgm:prSet presAssocID="{F3A90B54-1461-4FD6-9C69-E68FC8CF433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4A9AB-456F-4C3A-B5E1-66AE3387C1C9}" type="pres">
      <dgm:prSet presAssocID="{DDDD6AFD-0CAD-40A0-8D69-3C5EE116D6CF}" presName="sp" presStyleCnt="0"/>
      <dgm:spPr/>
    </dgm:pt>
    <dgm:pt modelId="{5D095BB0-219E-41FC-B33C-46207C40C300}" type="pres">
      <dgm:prSet presAssocID="{BB0AAEBE-4C75-4F48-9649-FE92323E2835}" presName="composite" presStyleCnt="0"/>
      <dgm:spPr/>
    </dgm:pt>
    <dgm:pt modelId="{CD623829-C9A4-4206-8EA6-25EE64A051F3}" type="pres">
      <dgm:prSet presAssocID="{BB0AAEBE-4C75-4F48-9649-FE92323E28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8F434-9536-41F4-BF8A-9EDBF7D79E26}" type="pres">
      <dgm:prSet presAssocID="{BB0AAEBE-4C75-4F48-9649-FE92323E28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6A6B2-D523-4724-A34B-435E8C50A7BC}" type="pres">
      <dgm:prSet presAssocID="{D7E7F475-84F7-43CA-AC35-085C6B7C3F47}" presName="sp" presStyleCnt="0"/>
      <dgm:spPr/>
    </dgm:pt>
    <dgm:pt modelId="{0ED3E191-C82D-4FE6-807F-E410EFFD0BDD}" type="pres">
      <dgm:prSet presAssocID="{9445F4F7-39CA-48CE-8376-7F625C154538}" presName="composite" presStyleCnt="0"/>
      <dgm:spPr/>
    </dgm:pt>
    <dgm:pt modelId="{E9E00D8C-F9E8-45DB-9A7C-1B42958F0616}" type="pres">
      <dgm:prSet presAssocID="{9445F4F7-39CA-48CE-8376-7F625C15453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C75C2-D8F8-4FEC-8064-9CC3284BD80D}" type="pres">
      <dgm:prSet presAssocID="{9445F4F7-39CA-48CE-8376-7F625C15453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CAC9C-60CB-475C-9D4B-CCAD6F267830}" type="pres">
      <dgm:prSet presAssocID="{708C7DB0-5592-47B8-AF03-3BA2026BF967}" presName="sp" presStyleCnt="0"/>
      <dgm:spPr/>
    </dgm:pt>
    <dgm:pt modelId="{B86D18F8-BC10-4743-965D-AA4D7106CF92}" type="pres">
      <dgm:prSet presAssocID="{9DA4B0F5-7C01-4C5D-B556-A32C58A4EB38}" presName="composite" presStyleCnt="0"/>
      <dgm:spPr/>
    </dgm:pt>
    <dgm:pt modelId="{DD64B5C5-95B6-44BF-9262-E3EB3CDB3AA7}" type="pres">
      <dgm:prSet presAssocID="{9DA4B0F5-7C01-4C5D-B556-A32C58A4EB3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705D6-38B7-4838-AAE4-9B3AA54D8D7C}" type="pres">
      <dgm:prSet presAssocID="{9DA4B0F5-7C01-4C5D-B556-A32C58A4EB38}" presName="descendantText" presStyleLbl="alignAcc1" presStyleIdx="3" presStyleCnt="4" custLinFactNeighborX="-1086" custLinFactNeighborY="-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6810C3-7268-4E74-96CF-738BD4B896DC}" srcId="{524AA122-A7D0-427D-A741-9D82292B0AD6}" destId="{9445F4F7-39CA-48CE-8376-7F625C154538}" srcOrd="2" destOrd="0" parTransId="{7AA473F6-84E1-4783-9FC7-7E8BE45F2A84}" sibTransId="{708C7DB0-5592-47B8-AF03-3BA2026BF967}"/>
    <dgm:cxn modelId="{880BEE7D-A201-4A8B-820A-5CB09C0E95D2}" type="presOf" srcId="{BB0AAEBE-4C75-4F48-9649-FE92323E2835}" destId="{CD623829-C9A4-4206-8EA6-25EE64A051F3}" srcOrd="0" destOrd="0" presId="urn:microsoft.com/office/officeart/2005/8/layout/chevron2"/>
    <dgm:cxn modelId="{79075890-A70C-47DA-A18E-4282F8892C73}" srcId="{BB0AAEBE-4C75-4F48-9649-FE92323E2835}" destId="{78FFE6BF-7A75-4D46-A5E8-DD0EA78CCC9E}" srcOrd="0" destOrd="0" parTransId="{7B64A334-1A0E-4A30-B077-5A5E40D73DA5}" sibTransId="{46BB8908-4A4E-44A3-A0DE-B6E8FCE3BF57}"/>
    <dgm:cxn modelId="{6EF52E87-BE1D-46AA-90E1-C55BF5EC5BC6}" srcId="{9DA4B0F5-7C01-4C5D-B556-A32C58A4EB38}" destId="{C35C307E-862B-4660-AEEA-860A46179936}" srcOrd="0" destOrd="0" parTransId="{5C564140-8CA3-4D24-8C6E-4924EA599953}" sibTransId="{EEDC3BF2-F05A-46B5-AC3E-0EBD78273D36}"/>
    <dgm:cxn modelId="{A484AFA4-1DDA-45B9-90B8-438C8A2A3EF5}" type="presOf" srcId="{F3A90B54-1461-4FD6-9C69-E68FC8CF4339}" destId="{A60BEF54-4A04-4F44-BC33-2142D26F89F3}" srcOrd="0" destOrd="0" presId="urn:microsoft.com/office/officeart/2005/8/layout/chevron2"/>
    <dgm:cxn modelId="{0CF1DBB1-5F76-420B-95C7-D9F028604F60}" type="presOf" srcId="{C4286FB1-8A48-4FC6-9C71-46BC72A875D6}" destId="{F4C7C4FE-B97D-4026-B7A5-09E6A38220F3}" srcOrd="0" destOrd="0" presId="urn:microsoft.com/office/officeart/2005/8/layout/chevron2"/>
    <dgm:cxn modelId="{E38A7274-9C84-460D-A6D4-97C0AC833B78}" type="presOf" srcId="{9DA4B0F5-7C01-4C5D-B556-A32C58A4EB38}" destId="{DD64B5C5-95B6-44BF-9262-E3EB3CDB3AA7}" srcOrd="0" destOrd="0" presId="urn:microsoft.com/office/officeart/2005/8/layout/chevron2"/>
    <dgm:cxn modelId="{779265B1-1BBA-4493-8559-FD22DE2131BC}" type="presOf" srcId="{667EC1AD-6B11-439D-A02B-FDC82E96ACCC}" destId="{477C75C2-D8F8-4FEC-8064-9CC3284BD80D}" srcOrd="0" destOrd="0" presId="urn:microsoft.com/office/officeart/2005/8/layout/chevron2"/>
    <dgm:cxn modelId="{3DBC2625-1C6D-47E2-9D56-1D77F72D5D24}" type="presOf" srcId="{C35C307E-862B-4660-AEEA-860A46179936}" destId="{42D705D6-38B7-4838-AAE4-9B3AA54D8D7C}" srcOrd="0" destOrd="0" presId="urn:microsoft.com/office/officeart/2005/8/layout/chevron2"/>
    <dgm:cxn modelId="{DBD27592-7092-41BB-AAC0-CADD0D750BCA}" srcId="{524AA122-A7D0-427D-A741-9D82292B0AD6}" destId="{9DA4B0F5-7C01-4C5D-B556-A32C58A4EB38}" srcOrd="3" destOrd="0" parTransId="{CF4DF668-73EC-4256-B8CB-75B831898BB4}" sibTransId="{75CD0A0B-ECDE-4DFF-BAE7-FDDB1FF90DDD}"/>
    <dgm:cxn modelId="{108AF9D7-1D25-4FF5-8B0F-307DA75E6CA8}" type="presOf" srcId="{78FFE6BF-7A75-4D46-A5E8-DD0EA78CCC9E}" destId="{BE78F434-9536-41F4-BF8A-9EDBF7D79E26}" srcOrd="0" destOrd="0" presId="urn:microsoft.com/office/officeart/2005/8/layout/chevron2"/>
    <dgm:cxn modelId="{ADC5AEF6-CD76-405A-AEDD-B7A4942B0A2E}" srcId="{524AA122-A7D0-427D-A741-9D82292B0AD6}" destId="{F3A90B54-1461-4FD6-9C69-E68FC8CF4339}" srcOrd="0" destOrd="0" parTransId="{0082C640-607D-4C0C-847B-66D0124A3CA3}" sibTransId="{DDDD6AFD-0CAD-40A0-8D69-3C5EE116D6CF}"/>
    <dgm:cxn modelId="{45C4B955-C0C6-445E-A5E6-71A19FF35227}" srcId="{F3A90B54-1461-4FD6-9C69-E68FC8CF4339}" destId="{C4286FB1-8A48-4FC6-9C71-46BC72A875D6}" srcOrd="0" destOrd="0" parTransId="{17632C52-8270-4E70-BC33-A8244D7BE022}" sibTransId="{933AFD37-AA2A-44DB-B341-76D02356A850}"/>
    <dgm:cxn modelId="{9C16B23E-02C9-48D6-AEE6-3B2BDE387F2D}" srcId="{9445F4F7-39CA-48CE-8376-7F625C154538}" destId="{667EC1AD-6B11-439D-A02B-FDC82E96ACCC}" srcOrd="0" destOrd="0" parTransId="{7322673B-8118-4A30-B2CE-CF384DC772C6}" sibTransId="{E23D33D4-71FA-4186-BDBA-B5ECD8A573E4}"/>
    <dgm:cxn modelId="{5D03CDAE-84DD-421B-AE45-B9E9F9D9A08A}" srcId="{524AA122-A7D0-427D-A741-9D82292B0AD6}" destId="{BB0AAEBE-4C75-4F48-9649-FE92323E2835}" srcOrd="1" destOrd="0" parTransId="{71CF7456-DE37-4C5C-86C1-A65EA9610D95}" sibTransId="{D7E7F475-84F7-43CA-AC35-085C6B7C3F47}"/>
    <dgm:cxn modelId="{B4615C3A-427A-4265-B764-D5193FB5C2FF}" type="presOf" srcId="{524AA122-A7D0-427D-A741-9D82292B0AD6}" destId="{8FFBF9E4-D64D-40F0-934D-51C8F729FC28}" srcOrd="0" destOrd="0" presId="urn:microsoft.com/office/officeart/2005/8/layout/chevron2"/>
    <dgm:cxn modelId="{15DB8B5C-7F97-49EA-8087-552A6AF11FF6}" type="presOf" srcId="{9445F4F7-39CA-48CE-8376-7F625C154538}" destId="{E9E00D8C-F9E8-45DB-9A7C-1B42958F0616}" srcOrd="0" destOrd="0" presId="urn:microsoft.com/office/officeart/2005/8/layout/chevron2"/>
    <dgm:cxn modelId="{9BBD2326-972D-4B56-B1D3-D5349F02C120}" type="presParOf" srcId="{8FFBF9E4-D64D-40F0-934D-51C8F729FC28}" destId="{761AF88F-0C66-45FA-86AE-4CCD3D057384}" srcOrd="0" destOrd="0" presId="urn:microsoft.com/office/officeart/2005/8/layout/chevron2"/>
    <dgm:cxn modelId="{1E6F2917-4F41-4683-824F-E31363BB9FB7}" type="presParOf" srcId="{761AF88F-0C66-45FA-86AE-4CCD3D057384}" destId="{A60BEF54-4A04-4F44-BC33-2142D26F89F3}" srcOrd="0" destOrd="0" presId="urn:microsoft.com/office/officeart/2005/8/layout/chevron2"/>
    <dgm:cxn modelId="{ABD897B9-8962-462F-9505-E21528DA82D8}" type="presParOf" srcId="{761AF88F-0C66-45FA-86AE-4CCD3D057384}" destId="{F4C7C4FE-B97D-4026-B7A5-09E6A38220F3}" srcOrd="1" destOrd="0" presId="urn:microsoft.com/office/officeart/2005/8/layout/chevron2"/>
    <dgm:cxn modelId="{D25CA8A5-2A3A-4D13-9BC1-12B9B90394BA}" type="presParOf" srcId="{8FFBF9E4-D64D-40F0-934D-51C8F729FC28}" destId="{EB64A9AB-456F-4C3A-B5E1-66AE3387C1C9}" srcOrd="1" destOrd="0" presId="urn:microsoft.com/office/officeart/2005/8/layout/chevron2"/>
    <dgm:cxn modelId="{33A42D4B-4F82-4D1D-8246-6EE784481D20}" type="presParOf" srcId="{8FFBF9E4-D64D-40F0-934D-51C8F729FC28}" destId="{5D095BB0-219E-41FC-B33C-46207C40C300}" srcOrd="2" destOrd="0" presId="urn:microsoft.com/office/officeart/2005/8/layout/chevron2"/>
    <dgm:cxn modelId="{8217D261-CE3F-4ED3-B03B-7F7B4928A586}" type="presParOf" srcId="{5D095BB0-219E-41FC-B33C-46207C40C300}" destId="{CD623829-C9A4-4206-8EA6-25EE64A051F3}" srcOrd="0" destOrd="0" presId="urn:microsoft.com/office/officeart/2005/8/layout/chevron2"/>
    <dgm:cxn modelId="{18E36CA3-8A12-4DCC-89F4-BA442BFD7245}" type="presParOf" srcId="{5D095BB0-219E-41FC-B33C-46207C40C300}" destId="{BE78F434-9536-41F4-BF8A-9EDBF7D79E26}" srcOrd="1" destOrd="0" presId="urn:microsoft.com/office/officeart/2005/8/layout/chevron2"/>
    <dgm:cxn modelId="{ACA4956E-794D-4AAC-8AB3-FE77EF3CFFD4}" type="presParOf" srcId="{8FFBF9E4-D64D-40F0-934D-51C8F729FC28}" destId="{DC86A6B2-D523-4724-A34B-435E8C50A7BC}" srcOrd="3" destOrd="0" presId="urn:microsoft.com/office/officeart/2005/8/layout/chevron2"/>
    <dgm:cxn modelId="{9AE559E9-2EE7-4637-AFC7-9C6155CF6733}" type="presParOf" srcId="{8FFBF9E4-D64D-40F0-934D-51C8F729FC28}" destId="{0ED3E191-C82D-4FE6-807F-E410EFFD0BDD}" srcOrd="4" destOrd="0" presId="urn:microsoft.com/office/officeart/2005/8/layout/chevron2"/>
    <dgm:cxn modelId="{D8C32F36-BD1D-4505-A6C3-746D069273BB}" type="presParOf" srcId="{0ED3E191-C82D-4FE6-807F-E410EFFD0BDD}" destId="{E9E00D8C-F9E8-45DB-9A7C-1B42958F0616}" srcOrd="0" destOrd="0" presId="urn:microsoft.com/office/officeart/2005/8/layout/chevron2"/>
    <dgm:cxn modelId="{91E86B38-9D63-4C2B-B59E-38BFA1F9E990}" type="presParOf" srcId="{0ED3E191-C82D-4FE6-807F-E410EFFD0BDD}" destId="{477C75C2-D8F8-4FEC-8064-9CC3284BD80D}" srcOrd="1" destOrd="0" presId="urn:microsoft.com/office/officeart/2005/8/layout/chevron2"/>
    <dgm:cxn modelId="{AEA7D166-FBA4-404A-9954-4CB36AFC9DA7}" type="presParOf" srcId="{8FFBF9E4-D64D-40F0-934D-51C8F729FC28}" destId="{28ACAC9C-60CB-475C-9D4B-CCAD6F267830}" srcOrd="5" destOrd="0" presId="urn:microsoft.com/office/officeart/2005/8/layout/chevron2"/>
    <dgm:cxn modelId="{E609C68E-7227-4E89-9C26-2528F5C0F96B}" type="presParOf" srcId="{8FFBF9E4-D64D-40F0-934D-51C8F729FC28}" destId="{B86D18F8-BC10-4743-965D-AA4D7106CF92}" srcOrd="6" destOrd="0" presId="urn:microsoft.com/office/officeart/2005/8/layout/chevron2"/>
    <dgm:cxn modelId="{4B959122-A022-49C0-B285-CB208123557A}" type="presParOf" srcId="{B86D18F8-BC10-4743-965D-AA4D7106CF92}" destId="{DD64B5C5-95B6-44BF-9262-E3EB3CDB3AA7}" srcOrd="0" destOrd="0" presId="urn:microsoft.com/office/officeart/2005/8/layout/chevron2"/>
    <dgm:cxn modelId="{51183E89-C7FB-437A-90B8-56C958929488}" type="presParOf" srcId="{B86D18F8-BC10-4743-965D-AA4D7106CF92}" destId="{42D705D6-38B7-4838-AAE4-9B3AA54D8D7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4AA122-A7D0-427D-A741-9D82292B0AD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FE6BF-7A75-4D46-A5E8-DD0EA78CCC9E}">
      <dgm:prSet phldrT="[Текст]"/>
      <dgm:spPr/>
      <dgm:t>
        <a:bodyPr/>
        <a:lstStyle/>
        <a:p>
          <a:r>
            <a:rPr lang="ru-RU" dirty="0" smtClean="0"/>
            <a:t>Учреждения, составляющие индивидуальную бухгалтерскую отчетность;</a:t>
          </a:r>
          <a:endParaRPr lang="ru-RU" dirty="0"/>
        </a:p>
      </dgm:t>
    </dgm:pt>
    <dgm:pt modelId="{7B64A334-1A0E-4A30-B077-5A5E40D73DA5}" type="parTrans" cxnId="{79075890-A70C-47DA-A18E-4282F8892C73}">
      <dgm:prSet/>
      <dgm:spPr/>
      <dgm:t>
        <a:bodyPr/>
        <a:lstStyle/>
        <a:p>
          <a:endParaRPr lang="ru-RU"/>
        </a:p>
      </dgm:t>
    </dgm:pt>
    <dgm:pt modelId="{46BB8908-4A4E-44A3-A0DE-B6E8FCE3BF57}" type="sibTrans" cxnId="{79075890-A70C-47DA-A18E-4282F8892C73}">
      <dgm:prSet/>
      <dgm:spPr/>
      <dgm:t>
        <a:bodyPr/>
        <a:lstStyle/>
        <a:p>
          <a:endParaRPr lang="ru-RU"/>
        </a:p>
      </dgm:t>
    </dgm:pt>
    <dgm:pt modelId="{9445F4F7-39CA-48CE-8376-7F625C154538}">
      <dgm:prSet phldrT="[Текст]" phldr="1"/>
      <dgm:spPr/>
      <dgm:t>
        <a:bodyPr/>
        <a:lstStyle/>
        <a:p>
          <a:endParaRPr lang="ru-RU"/>
        </a:p>
      </dgm:t>
    </dgm:pt>
    <dgm:pt modelId="{7AA473F6-84E1-4783-9FC7-7E8BE45F2A84}" type="parTrans" cxnId="{4E6810C3-7268-4E74-96CF-738BD4B896DC}">
      <dgm:prSet/>
      <dgm:spPr/>
      <dgm:t>
        <a:bodyPr/>
        <a:lstStyle/>
        <a:p>
          <a:endParaRPr lang="ru-RU"/>
        </a:p>
      </dgm:t>
    </dgm:pt>
    <dgm:pt modelId="{708C7DB0-5592-47B8-AF03-3BA2026BF967}" type="sibTrans" cxnId="{4E6810C3-7268-4E74-96CF-738BD4B896DC}">
      <dgm:prSet/>
      <dgm:spPr/>
      <dgm:t>
        <a:bodyPr/>
        <a:lstStyle/>
        <a:p>
          <a:endParaRPr lang="ru-RU"/>
        </a:p>
      </dgm:t>
    </dgm:pt>
    <dgm:pt modelId="{667EC1AD-6B11-439D-A02B-FDC82E96ACCC}">
      <dgm:prSet phldrT="[Текст]"/>
      <dgm:spPr/>
      <dgm:t>
        <a:bodyPr/>
        <a:lstStyle/>
        <a:p>
          <a:r>
            <a:rPr lang="ru-RU" dirty="0" smtClean="0"/>
            <a:t>Организации государственного сектора, осуществляющие бюджетные полномочия, формирующие бюджетную отчетность (консолидированную отчетность);</a:t>
          </a:r>
          <a:endParaRPr lang="ru-RU" dirty="0"/>
        </a:p>
      </dgm:t>
    </dgm:pt>
    <dgm:pt modelId="{7322673B-8118-4A30-B2CE-CF384DC772C6}" type="parTrans" cxnId="{9C16B23E-02C9-48D6-AEE6-3B2BDE387F2D}">
      <dgm:prSet/>
      <dgm:spPr/>
      <dgm:t>
        <a:bodyPr/>
        <a:lstStyle/>
        <a:p>
          <a:endParaRPr lang="ru-RU"/>
        </a:p>
      </dgm:t>
    </dgm:pt>
    <dgm:pt modelId="{E23D33D4-71FA-4186-BDBA-B5ECD8A573E4}" type="sibTrans" cxnId="{9C16B23E-02C9-48D6-AEE6-3B2BDE387F2D}">
      <dgm:prSet/>
      <dgm:spPr/>
      <dgm:t>
        <a:bodyPr/>
        <a:lstStyle/>
        <a:p>
          <a:endParaRPr lang="ru-RU"/>
        </a:p>
      </dgm:t>
    </dgm:pt>
    <dgm:pt modelId="{9DA4B0F5-7C01-4C5D-B556-A32C58A4EB38}">
      <dgm:prSet phldrT="[Текст]" phldr="1"/>
      <dgm:spPr/>
      <dgm:t>
        <a:bodyPr/>
        <a:lstStyle/>
        <a:p>
          <a:endParaRPr lang="ru-RU"/>
        </a:p>
      </dgm:t>
    </dgm:pt>
    <dgm:pt modelId="{CF4DF668-73EC-4256-B8CB-75B831898BB4}" type="parTrans" cxnId="{DBD27592-7092-41BB-AAC0-CADD0D750BCA}">
      <dgm:prSet/>
      <dgm:spPr/>
      <dgm:t>
        <a:bodyPr/>
        <a:lstStyle/>
        <a:p>
          <a:endParaRPr lang="ru-RU"/>
        </a:p>
      </dgm:t>
    </dgm:pt>
    <dgm:pt modelId="{75CD0A0B-ECDE-4DFF-BAE7-FDDB1FF90DDD}" type="sibTrans" cxnId="{DBD27592-7092-41BB-AAC0-CADD0D750BCA}">
      <dgm:prSet/>
      <dgm:spPr/>
      <dgm:t>
        <a:bodyPr/>
        <a:lstStyle/>
        <a:p>
          <a:endParaRPr lang="ru-RU"/>
        </a:p>
      </dgm:t>
    </dgm:pt>
    <dgm:pt modelId="{BB0AAEBE-4C75-4F48-9649-FE92323E2835}">
      <dgm:prSet phldrT="[Текст]"/>
      <dgm:spPr/>
      <dgm:t>
        <a:bodyPr/>
        <a:lstStyle/>
        <a:p>
          <a:endParaRPr lang="ru-RU"/>
        </a:p>
      </dgm:t>
    </dgm:pt>
    <dgm:pt modelId="{71CF7456-DE37-4C5C-86C1-A65EA9610D95}" type="parTrans" cxnId="{5D03CDAE-84DD-421B-AE45-B9E9F9D9A08A}">
      <dgm:prSet/>
      <dgm:spPr/>
      <dgm:t>
        <a:bodyPr/>
        <a:lstStyle/>
        <a:p>
          <a:endParaRPr lang="ru-RU"/>
        </a:p>
      </dgm:t>
    </dgm:pt>
    <dgm:pt modelId="{D7E7F475-84F7-43CA-AC35-085C6B7C3F47}" type="sibTrans" cxnId="{5D03CDAE-84DD-421B-AE45-B9E9F9D9A08A}">
      <dgm:prSet/>
      <dgm:spPr/>
      <dgm:t>
        <a:bodyPr/>
        <a:lstStyle/>
        <a:p>
          <a:endParaRPr lang="ru-RU"/>
        </a:p>
      </dgm:t>
    </dgm:pt>
    <dgm:pt modelId="{C4286FB1-8A48-4FC6-9C71-46BC72A875D6}">
      <dgm:prSet custT="1"/>
      <dgm:spPr/>
      <dgm:t>
        <a:bodyPr/>
        <a:lstStyle/>
        <a:p>
          <a:r>
            <a:rPr lang="ru-RU" sz="3600" b="1" dirty="0" smtClean="0"/>
            <a:t>Субъекты отчетности:</a:t>
          </a:r>
          <a:endParaRPr lang="ru-RU" sz="3600" b="1" dirty="0"/>
        </a:p>
      </dgm:t>
    </dgm:pt>
    <dgm:pt modelId="{17632C52-8270-4E70-BC33-A8244D7BE022}" type="parTrans" cxnId="{45C4B955-C0C6-445E-A5E6-71A19FF35227}">
      <dgm:prSet/>
      <dgm:spPr/>
      <dgm:t>
        <a:bodyPr/>
        <a:lstStyle/>
        <a:p>
          <a:endParaRPr lang="ru-RU"/>
        </a:p>
      </dgm:t>
    </dgm:pt>
    <dgm:pt modelId="{933AFD37-AA2A-44DB-B341-76D02356A850}" type="sibTrans" cxnId="{45C4B955-C0C6-445E-A5E6-71A19FF35227}">
      <dgm:prSet/>
      <dgm:spPr/>
      <dgm:t>
        <a:bodyPr/>
        <a:lstStyle/>
        <a:p>
          <a:endParaRPr lang="ru-RU"/>
        </a:p>
      </dgm:t>
    </dgm:pt>
    <dgm:pt modelId="{F3A90B54-1461-4FD6-9C69-E68FC8CF4339}">
      <dgm:prSet phldrT="[Текст]"/>
      <dgm:spPr/>
      <dgm:t>
        <a:bodyPr/>
        <a:lstStyle/>
        <a:p>
          <a:endParaRPr lang="ru-RU" dirty="0"/>
        </a:p>
      </dgm:t>
    </dgm:pt>
    <dgm:pt modelId="{DDDD6AFD-0CAD-40A0-8D69-3C5EE116D6CF}" type="sibTrans" cxnId="{ADC5AEF6-CD76-405A-AEDD-B7A4942B0A2E}">
      <dgm:prSet/>
      <dgm:spPr/>
      <dgm:t>
        <a:bodyPr/>
        <a:lstStyle/>
        <a:p>
          <a:endParaRPr lang="ru-RU"/>
        </a:p>
      </dgm:t>
    </dgm:pt>
    <dgm:pt modelId="{0082C640-607D-4C0C-847B-66D0124A3CA3}" type="parTrans" cxnId="{ADC5AEF6-CD76-405A-AEDD-B7A4942B0A2E}">
      <dgm:prSet/>
      <dgm:spPr/>
      <dgm:t>
        <a:bodyPr/>
        <a:lstStyle/>
        <a:p>
          <a:endParaRPr lang="ru-RU"/>
        </a:p>
      </dgm:t>
    </dgm:pt>
    <dgm:pt modelId="{C35C307E-862B-4660-AEEA-860A46179936}">
      <dgm:prSet/>
      <dgm:spPr/>
      <dgm:t>
        <a:bodyPr/>
        <a:lstStyle/>
        <a:p>
          <a:r>
            <a:rPr lang="ru-RU" dirty="0" smtClean="0"/>
            <a:t>Организации государственного сектора- учредители, составляющие консолидированную отчетность государственных учреждений.</a:t>
          </a:r>
          <a:endParaRPr lang="ru-RU" dirty="0"/>
        </a:p>
      </dgm:t>
    </dgm:pt>
    <dgm:pt modelId="{5C564140-8CA3-4D24-8C6E-4924EA599953}" type="parTrans" cxnId="{6EF52E87-BE1D-46AA-90E1-C55BF5EC5BC6}">
      <dgm:prSet/>
      <dgm:spPr/>
      <dgm:t>
        <a:bodyPr/>
        <a:lstStyle/>
        <a:p>
          <a:endParaRPr lang="ru-RU"/>
        </a:p>
      </dgm:t>
    </dgm:pt>
    <dgm:pt modelId="{EEDC3BF2-F05A-46B5-AC3E-0EBD78273D36}" type="sibTrans" cxnId="{6EF52E87-BE1D-46AA-90E1-C55BF5EC5BC6}">
      <dgm:prSet/>
      <dgm:spPr/>
      <dgm:t>
        <a:bodyPr/>
        <a:lstStyle/>
        <a:p>
          <a:endParaRPr lang="ru-RU"/>
        </a:p>
      </dgm:t>
    </dgm:pt>
    <dgm:pt modelId="{8FFBF9E4-D64D-40F0-934D-51C8F729FC28}" type="pres">
      <dgm:prSet presAssocID="{524AA122-A7D0-427D-A741-9D82292B0A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AF88F-0C66-45FA-86AE-4CCD3D057384}" type="pres">
      <dgm:prSet presAssocID="{F3A90B54-1461-4FD6-9C69-E68FC8CF4339}" presName="composite" presStyleCnt="0"/>
      <dgm:spPr/>
    </dgm:pt>
    <dgm:pt modelId="{A60BEF54-4A04-4F44-BC33-2142D26F89F3}" type="pres">
      <dgm:prSet presAssocID="{F3A90B54-1461-4FD6-9C69-E68FC8CF433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7C4FE-B97D-4026-B7A5-09E6A38220F3}" type="pres">
      <dgm:prSet presAssocID="{F3A90B54-1461-4FD6-9C69-E68FC8CF433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4A9AB-456F-4C3A-B5E1-66AE3387C1C9}" type="pres">
      <dgm:prSet presAssocID="{DDDD6AFD-0CAD-40A0-8D69-3C5EE116D6CF}" presName="sp" presStyleCnt="0"/>
      <dgm:spPr/>
    </dgm:pt>
    <dgm:pt modelId="{5D095BB0-219E-41FC-B33C-46207C40C300}" type="pres">
      <dgm:prSet presAssocID="{BB0AAEBE-4C75-4F48-9649-FE92323E2835}" presName="composite" presStyleCnt="0"/>
      <dgm:spPr/>
    </dgm:pt>
    <dgm:pt modelId="{CD623829-C9A4-4206-8EA6-25EE64A051F3}" type="pres">
      <dgm:prSet presAssocID="{BB0AAEBE-4C75-4F48-9649-FE92323E28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8F434-9536-41F4-BF8A-9EDBF7D79E26}" type="pres">
      <dgm:prSet presAssocID="{BB0AAEBE-4C75-4F48-9649-FE92323E28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6A6B2-D523-4724-A34B-435E8C50A7BC}" type="pres">
      <dgm:prSet presAssocID="{D7E7F475-84F7-43CA-AC35-085C6B7C3F47}" presName="sp" presStyleCnt="0"/>
      <dgm:spPr/>
    </dgm:pt>
    <dgm:pt modelId="{0ED3E191-C82D-4FE6-807F-E410EFFD0BDD}" type="pres">
      <dgm:prSet presAssocID="{9445F4F7-39CA-48CE-8376-7F625C154538}" presName="composite" presStyleCnt="0"/>
      <dgm:spPr/>
    </dgm:pt>
    <dgm:pt modelId="{E9E00D8C-F9E8-45DB-9A7C-1B42958F0616}" type="pres">
      <dgm:prSet presAssocID="{9445F4F7-39CA-48CE-8376-7F625C15453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C75C2-D8F8-4FEC-8064-9CC3284BD80D}" type="pres">
      <dgm:prSet presAssocID="{9445F4F7-39CA-48CE-8376-7F625C15453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CAC9C-60CB-475C-9D4B-CCAD6F267830}" type="pres">
      <dgm:prSet presAssocID="{708C7DB0-5592-47B8-AF03-3BA2026BF967}" presName="sp" presStyleCnt="0"/>
      <dgm:spPr/>
    </dgm:pt>
    <dgm:pt modelId="{B86D18F8-BC10-4743-965D-AA4D7106CF92}" type="pres">
      <dgm:prSet presAssocID="{9DA4B0F5-7C01-4C5D-B556-A32C58A4EB38}" presName="composite" presStyleCnt="0"/>
      <dgm:spPr/>
    </dgm:pt>
    <dgm:pt modelId="{DD64B5C5-95B6-44BF-9262-E3EB3CDB3AA7}" type="pres">
      <dgm:prSet presAssocID="{9DA4B0F5-7C01-4C5D-B556-A32C58A4EB3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705D6-38B7-4838-AAE4-9B3AA54D8D7C}" type="pres">
      <dgm:prSet presAssocID="{9DA4B0F5-7C01-4C5D-B556-A32C58A4EB38}" presName="descendantText" presStyleLbl="alignAcc1" presStyleIdx="3" presStyleCnt="4" custLinFactNeighborX="-1086" custLinFactNeighborY="-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5E6E30-5E26-42B1-B454-F15C5CC22983}" type="presOf" srcId="{BB0AAEBE-4C75-4F48-9649-FE92323E2835}" destId="{CD623829-C9A4-4206-8EA6-25EE64A051F3}" srcOrd="0" destOrd="0" presId="urn:microsoft.com/office/officeart/2005/8/layout/chevron2"/>
    <dgm:cxn modelId="{19D10A4A-5273-4A11-8FB9-9EC338A59ED9}" type="presOf" srcId="{78FFE6BF-7A75-4D46-A5E8-DD0EA78CCC9E}" destId="{BE78F434-9536-41F4-BF8A-9EDBF7D79E26}" srcOrd="0" destOrd="0" presId="urn:microsoft.com/office/officeart/2005/8/layout/chevron2"/>
    <dgm:cxn modelId="{9C16B23E-02C9-48D6-AEE6-3B2BDE387F2D}" srcId="{9445F4F7-39CA-48CE-8376-7F625C154538}" destId="{667EC1AD-6B11-439D-A02B-FDC82E96ACCC}" srcOrd="0" destOrd="0" parTransId="{7322673B-8118-4A30-B2CE-CF384DC772C6}" sibTransId="{E23D33D4-71FA-4186-BDBA-B5ECD8A573E4}"/>
    <dgm:cxn modelId="{030353BF-7B35-4EF5-84DA-656456060F49}" type="presOf" srcId="{C35C307E-862B-4660-AEEA-860A46179936}" destId="{42D705D6-38B7-4838-AAE4-9B3AA54D8D7C}" srcOrd="0" destOrd="0" presId="urn:microsoft.com/office/officeart/2005/8/layout/chevron2"/>
    <dgm:cxn modelId="{6EF52E87-BE1D-46AA-90E1-C55BF5EC5BC6}" srcId="{9DA4B0F5-7C01-4C5D-B556-A32C58A4EB38}" destId="{C35C307E-862B-4660-AEEA-860A46179936}" srcOrd="0" destOrd="0" parTransId="{5C564140-8CA3-4D24-8C6E-4924EA599953}" sibTransId="{EEDC3BF2-F05A-46B5-AC3E-0EBD78273D36}"/>
    <dgm:cxn modelId="{79075890-A70C-47DA-A18E-4282F8892C73}" srcId="{BB0AAEBE-4C75-4F48-9649-FE92323E2835}" destId="{78FFE6BF-7A75-4D46-A5E8-DD0EA78CCC9E}" srcOrd="0" destOrd="0" parTransId="{7B64A334-1A0E-4A30-B077-5A5E40D73DA5}" sibTransId="{46BB8908-4A4E-44A3-A0DE-B6E8FCE3BF57}"/>
    <dgm:cxn modelId="{2BBB9BE0-3E9C-476F-9CC1-AEFB3F06D3BB}" type="presOf" srcId="{C4286FB1-8A48-4FC6-9C71-46BC72A875D6}" destId="{F4C7C4FE-B97D-4026-B7A5-09E6A38220F3}" srcOrd="0" destOrd="0" presId="urn:microsoft.com/office/officeart/2005/8/layout/chevron2"/>
    <dgm:cxn modelId="{37D48C13-22B1-4911-A8CB-C441A50C9E8F}" type="presOf" srcId="{9DA4B0F5-7C01-4C5D-B556-A32C58A4EB38}" destId="{DD64B5C5-95B6-44BF-9262-E3EB3CDB3AA7}" srcOrd="0" destOrd="0" presId="urn:microsoft.com/office/officeart/2005/8/layout/chevron2"/>
    <dgm:cxn modelId="{F1959337-AEED-4106-A803-BFED29B97F5C}" type="presOf" srcId="{9445F4F7-39CA-48CE-8376-7F625C154538}" destId="{E9E00D8C-F9E8-45DB-9A7C-1B42958F0616}" srcOrd="0" destOrd="0" presId="urn:microsoft.com/office/officeart/2005/8/layout/chevron2"/>
    <dgm:cxn modelId="{5D03CDAE-84DD-421B-AE45-B9E9F9D9A08A}" srcId="{524AA122-A7D0-427D-A741-9D82292B0AD6}" destId="{BB0AAEBE-4C75-4F48-9649-FE92323E2835}" srcOrd="1" destOrd="0" parTransId="{71CF7456-DE37-4C5C-86C1-A65EA9610D95}" sibTransId="{D7E7F475-84F7-43CA-AC35-085C6B7C3F47}"/>
    <dgm:cxn modelId="{B109EFA7-314D-4701-AB5A-78D0520CD40A}" type="presOf" srcId="{667EC1AD-6B11-439D-A02B-FDC82E96ACCC}" destId="{477C75C2-D8F8-4FEC-8064-9CC3284BD80D}" srcOrd="0" destOrd="0" presId="urn:microsoft.com/office/officeart/2005/8/layout/chevron2"/>
    <dgm:cxn modelId="{DBD27592-7092-41BB-AAC0-CADD0D750BCA}" srcId="{524AA122-A7D0-427D-A741-9D82292B0AD6}" destId="{9DA4B0F5-7C01-4C5D-B556-A32C58A4EB38}" srcOrd="3" destOrd="0" parTransId="{CF4DF668-73EC-4256-B8CB-75B831898BB4}" sibTransId="{75CD0A0B-ECDE-4DFF-BAE7-FDDB1FF90DDD}"/>
    <dgm:cxn modelId="{45C4B955-C0C6-445E-A5E6-71A19FF35227}" srcId="{F3A90B54-1461-4FD6-9C69-E68FC8CF4339}" destId="{C4286FB1-8A48-4FC6-9C71-46BC72A875D6}" srcOrd="0" destOrd="0" parTransId="{17632C52-8270-4E70-BC33-A8244D7BE022}" sibTransId="{933AFD37-AA2A-44DB-B341-76D02356A850}"/>
    <dgm:cxn modelId="{ADC5AEF6-CD76-405A-AEDD-B7A4942B0A2E}" srcId="{524AA122-A7D0-427D-A741-9D82292B0AD6}" destId="{F3A90B54-1461-4FD6-9C69-E68FC8CF4339}" srcOrd="0" destOrd="0" parTransId="{0082C640-607D-4C0C-847B-66D0124A3CA3}" sibTransId="{DDDD6AFD-0CAD-40A0-8D69-3C5EE116D6CF}"/>
    <dgm:cxn modelId="{BD9FC187-6423-4E08-9249-1247666895C1}" type="presOf" srcId="{F3A90B54-1461-4FD6-9C69-E68FC8CF4339}" destId="{A60BEF54-4A04-4F44-BC33-2142D26F89F3}" srcOrd="0" destOrd="0" presId="urn:microsoft.com/office/officeart/2005/8/layout/chevron2"/>
    <dgm:cxn modelId="{CD51D50E-DCC6-4EE8-A553-0CED682126E6}" type="presOf" srcId="{524AA122-A7D0-427D-A741-9D82292B0AD6}" destId="{8FFBF9E4-D64D-40F0-934D-51C8F729FC28}" srcOrd="0" destOrd="0" presId="urn:microsoft.com/office/officeart/2005/8/layout/chevron2"/>
    <dgm:cxn modelId="{4E6810C3-7268-4E74-96CF-738BD4B896DC}" srcId="{524AA122-A7D0-427D-A741-9D82292B0AD6}" destId="{9445F4F7-39CA-48CE-8376-7F625C154538}" srcOrd="2" destOrd="0" parTransId="{7AA473F6-84E1-4783-9FC7-7E8BE45F2A84}" sibTransId="{708C7DB0-5592-47B8-AF03-3BA2026BF967}"/>
    <dgm:cxn modelId="{DEA5DCD9-D6B4-476C-B4D7-E10B0112F3D3}" type="presParOf" srcId="{8FFBF9E4-D64D-40F0-934D-51C8F729FC28}" destId="{761AF88F-0C66-45FA-86AE-4CCD3D057384}" srcOrd="0" destOrd="0" presId="urn:microsoft.com/office/officeart/2005/8/layout/chevron2"/>
    <dgm:cxn modelId="{E9C74200-FEDE-4F71-B251-EF66A863A682}" type="presParOf" srcId="{761AF88F-0C66-45FA-86AE-4CCD3D057384}" destId="{A60BEF54-4A04-4F44-BC33-2142D26F89F3}" srcOrd="0" destOrd="0" presId="urn:microsoft.com/office/officeart/2005/8/layout/chevron2"/>
    <dgm:cxn modelId="{4149330A-B316-4028-8541-0F60987A3B06}" type="presParOf" srcId="{761AF88F-0C66-45FA-86AE-4CCD3D057384}" destId="{F4C7C4FE-B97D-4026-B7A5-09E6A38220F3}" srcOrd="1" destOrd="0" presId="urn:microsoft.com/office/officeart/2005/8/layout/chevron2"/>
    <dgm:cxn modelId="{7F0389DB-3237-4767-B3CA-F2EB91011019}" type="presParOf" srcId="{8FFBF9E4-D64D-40F0-934D-51C8F729FC28}" destId="{EB64A9AB-456F-4C3A-B5E1-66AE3387C1C9}" srcOrd="1" destOrd="0" presId="urn:microsoft.com/office/officeart/2005/8/layout/chevron2"/>
    <dgm:cxn modelId="{B6D16D8C-6945-4372-A0BB-6E70DD7ED2A2}" type="presParOf" srcId="{8FFBF9E4-D64D-40F0-934D-51C8F729FC28}" destId="{5D095BB0-219E-41FC-B33C-46207C40C300}" srcOrd="2" destOrd="0" presId="urn:microsoft.com/office/officeart/2005/8/layout/chevron2"/>
    <dgm:cxn modelId="{381B8346-9B6A-4B28-8E54-F33B20476E55}" type="presParOf" srcId="{5D095BB0-219E-41FC-B33C-46207C40C300}" destId="{CD623829-C9A4-4206-8EA6-25EE64A051F3}" srcOrd="0" destOrd="0" presId="urn:microsoft.com/office/officeart/2005/8/layout/chevron2"/>
    <dgm:cxn modelId="{A1ABAAF4-5EC1-4162-AAFF-5212776B5EC7}" type="presParOf" srcId="{5D095BB0-219E-41FC-B33C-46207C40C300}" destId="{BE78F434-9536-41F4-BF8A-9EDBF7D79E26}" srcOrd="1" destOrd="0" presId="urn:microsoft.com/office/officeart/2005/8/layout/chevron2"/>
    <dgm:cxn modelId="{6C7ECC83-26BD-4E7C-A0A0-BB5A7F0F1691}" type="presParOf" srcId="{8FFBF9E4-D64D-40F0-934D-51C8F729FC28}" destId="{DC86A6B2-D523-4724-A34B-435E8C50A7BC}" srcOrd="3" destOrd="0" presId="urn:microsoft.com/office/officeart/2005/8/layout/chevron2"/>
    <dgm:cxn modelId="{D8709F6C-B8E9-4275-A721-3231B6D1DB22}" type="presParOf" srcId="{8FFBF9E4-D64D-40F0-934D-51C8F729FC28}" destId="{0ED3E191-C82D-4FE6-807F-E410EFFD0BDD}" srcOrd="4" destOrd="0" presId="urn:microsoft.com/office/officeart/2005/8/layout/chevron2"/>
    <dgm:cxn modelId="{C125CB5F-0646-4EB1-BD71-F2DA3DB74F9F}" type="presParOf" srcId="{0ED3E191-C82D-4FE6-807F-E410EFFD0BDD}" destId="{E9E00D8C-F9E8-45DB-9A7C-1B42958F0616}" srcOrd="0" destOrd="0" presId="urn:microsoft.com/office/officeart/2005/8/layout/chevron2"/>
    <dgm:cxn modelId="{C12CFB69-9076-4861-83AC-0D34703A9134}" type="presParOf" srcId="{0ED3E191-C82D-4FE6-807F-E410EFFD0BDD}" destId="{477C75C2-D8F8-4FEC-8064-9CC3284BD80D}" srcOrd="1" destOrd="0" presId="urn:microsoft.com/office/officeart/2005/8/layout/chevron2"/>
    <dgm:cxn modelId="{60479CB0-713B-40C0-B471-094855D35751}" type="presParOf" srcId="{8FFBF9E4-D64D-40F0-934D-51C8F729FC28}" destId="{28ACAC9C-60CB-475C-9D4B-CCAD6F267830}" srcOrd="5" destOrd="0" presId="urn:microsoft.com/office/officeart/2005/8/layout/chevron2"/>
    <dgm:cxn modelId="{5A6FF35C-A32E-441E-9299-933B30CB1286}" type="presParOf" srcId="{8FFBF9E4-D64D-40F0-934D-51C8F729FC28}" destId="{B86D18F8-BC10-4743-965D-AA4D7106CF92}" srcOrd="6" destOrd="0" presId="urn:microsoft.com/office/officeart/2005/8/layout/chevron2"/>
    <dgm:cxn modelId="{A2A9F349-946B-4C73-90A9-5DFAD820EEBA}" type="presParOf" srcId="{B86D18F8-BC10-4743-965D-AA4D7106CF92}" destId="{DD64B5C5-95B6-44BF-9262-E3EB3CDB3AA7}" srcOrd="0" destOrd="0" presId="urn:microsoft.com/office/officeart/2005/8/layout/chevron2"/>
    <dgm:cxn modelId="{61E372B2-2144-49B3-A6B3-88C4BC7C6318}" type="presParOf" srcId="{B86D18F8-BC10-4743-965D-AA4D7106CF92}" destId="{42D705D6-38B7-4838-AAE4-9B3AA54D8D7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BEF54-4A04-4F44-BC33-2142D26F89F3}">
      <dsp:nvSpPr>
        <dsp:cNvPr id="0" name=""/>
        <dsp:cNvSpPr/>
      </dsp:nvSpPr>
      <dsp:spPr>
        <a:xfrm rot="5400000">
          <a:off x="-232565" y="234112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0" y="544199"/>
        <a:ext cx="1085304" cy="465130"/>
      </dsp:txXfrm>
    </dsp:sp>
    <dsp:sp modelId="{F4C7C4FE-B97D-4026-B7A5-09E6A38220F3}">
      <dsp:nvSpPr>
        <dsp:cNvPr id="0" name=""/>
        <dsp:cNvSpPr/>
      </dsp:nvSpPr>
      <dsp:spPr>
        <a:xfrm rot="5400000">
          <a:off x="3659784" y="-2572933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Субъекты учета:</a:t>
          </a:r>
          <a:endParaRPr lang="ru-RU" sz="3600" b="1" kern="1200" dirty="0"/>
        </a:p>
      </dsp:txBody>
      <dsp:txXfrm rot="-5400000">
        <a:off x="1085304" y="50743"/>
        <a:ext cx="6107547" cy="909390"/>
      </dsp:txXfrm>
    </dsp:sp>
    <dsp:sp modelId="{CD623829-C9A4-4206-8EA6-25EE64A051F3}">
      <dsp:nvSpPr>
        <dsp:cNvPr id="0" name=""/>
        <dsp:cNvSpPr/>
      </dsp:nvSpPr>
      <dsp:spPr>
        <a:xfrm rot="5400000">
          <a:off x="-232565" y="1640687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-5400000">
        <a:off x="0" y="1950774"/>
        <a:ext cx="1085304" cy="465130"/>
      </dsp:txXfrm>
    </dsp:sp>
    <dsp:sp modelId="{BE78F434-9536-41F4-BF8A-9EDBF7D79E26}">
      <dsp:nvSpPr>
        <dsp:cNvPr id="0" name=""/>
        <dsp:cNvSpPr/>
      </dsp:nvSpPr>
      <dsp:spPr>
        <a:xfrm rot="5400000">
          <a:off x="3659784" y="-116635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Учреждения</a:t>
          </a:r>
          <a:endParaRPr lang="ru-RU" sz="3100" kern="1200" dirty="0"/>
        </a:p>
      </dsp:txBody>
      <dsp:txXfrm rot="-5400000">
        <a:off x="1085304" y="1457319"/>
        <a:ext cx="6107547" cy="909390"/>
      </dsp:txXfrm>
    </dsp:sp>
    <dsp:sp modelId="{E9E00D8C-F9E8-45DB-9A7C-1B42958F0616}">
      <dsp:nvSpPr>
        <dsp:cNvPr id="0" name=""/>
        <dsp:cNvSpPr/>
      </dsp:nvSpPr>
      <dsp:spPr>
        <a:xfrm rot="5400000">
          <a:off x="-232565" y="3047263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-5400000">
        <a:off x="0" y="3357350"/>
        <a:ext cx="1085304" cy="465130"/>
      </dsp:txXfrm>
    </dsp:sp>
    <dsp:sp modelId="{477C75C2-D8F8-4FEC-8064-9CC3284BD80D}">
      <dsp:nvSpPr>
        <dsp:cNvPr id="0" name=""/>
        <dsp:cNvSpPr/>
      </dsp:nvSpPr>
      <dsp:spPr>
        <a:xfrm rot="5400000">
          <a:off x="3659784" y="24021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Финансовые органы</a:t>
          </a:r>
          <a:endParaRPr lang="ru-RU" sz="3100" kern="1200" dirty="0"/>
        </a:p>
      </dsp:txBody>
      <dsp:txXfrm rot="-5400000">
        <a:off x="1085304" y="2863893"/>
        <a:ext cx="6107547" cy="909390"/>
      </dsp:txXfrm>
    </dsp:sp>
    <dsp:sp modelId="{DD64B5C5-95B6-44BF-9262-E3EB3CDB3AA7}">
      <dsp:nvSpPr>
        <dsp:cNvPr id="0" name=""/>
        <dsp:cNvSpPr/>
      </dsp:nvSpPr>
      <dsp:spPr>
        <a:xfrm rot="5400000">
          <a:off x="-232565" y="4453839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-5400000">
        <a:off x="0" y="4763926"/>
        <a:ext cx="1085304" cy="465130"/>
      </dsp:txXfrm>
    </dsp:sp>
    <dsp:sp modelId="{42D705D6-38B7-4838-AAE4-9B3AA54D8D7C}">
      <dsp:nvSpPr>
        <dsp:cNvPr id="0" name=""/>
        <dsp:cNvSpPr/>
      </dsp:nvSpPr>
      <dsp:spPr>
        <a:xfrm rot="5400000">
          <a:off x="3592922" y="1614604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Органы, осуществляющие кассовое обслуживание</a:t>
          </a:r>
          <a:endParaRPr lang="ru-RU" sz="3100" kern="1200" dirty="0"/>
        </a:p>
      </dsp:txBody>
      <dsp:txXfrm rot="-5400000">
        <a:off x="1018442" y="4238280"/>
        <a:ext cx="6107547" cy="909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BEF54-4A04-4F44-BC33-2142D26F89F3}">
      <dsp:nvSpPr>
        <dsp:cNvPr id="0" name=""/>
        <dsp:cNvSpPr/>
      </dsp:nvSpPr>
      <dsp:spPr>
        <a:xfrm rot="5400000">
          <a:off x="-232565" y="234112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0" y="544199"/>
        <a:ext cx="1085304" cy="465130"/>
      </dsp:txXfrm>
    </dsp:sp>
    <dsp:sp modelId="{F4C7C4FE-B97D-4026-B7A5-09E6A38220F3}">
      <dsp:nvSpPr>
        <dsp:cNvPr id="0" name=""/>
        <dsp:cNvSpPr/>
      </dsp:nvSpPr>
      <dsp:spPr>
        <a:xfrm rot="5400000">
          <a:off x="3659784" y="-2572933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Субъекты отчетности:</a:t>
          </a:r>
          <a:endParaRPr lang="ru-RU" sz="3600" b="1" kern="1200" dirty="0"/>
        </a:p>
      </dsp:txBody>
      <dsp:txXfrm rot="-5400000">
        <a:off x="1085304" y="50743"/>
        <a:ext cx="6107547" cy="909390"/>
      </dsp:txXfrm>
    </dsp:sp>
    <dsp:sp modelId="{CD623829-C9A4-4206-8EA6-25EE64A051F3}">
      <dsp:nvSpPr>
        <dsp:cNvPr id="0" name=""/>
        <dsp:cNvSpPr/>
      </dsp:nvSpPr>
      <dsp:spPr>
        <a:xfrm rot="5400000">
          <a:off x="-232565" y="1640687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-5400000">
        <a:off x="0" y="1950774"/>
        <a:ext cx="1085304" cy="465130"/>
      </dsp:txXfrm>
    </dsp:sp>
    <dsp:sp modelId="{BE78F434-9536-41F4-BF8A-9EDBF7D79E26}">
      <dsp:nvSpPr>
        <dsp:cNvPr id="0" name=""/>
        <dsp:cNvSpPr/>
      </dsp:nvSpPr>
      <dsp:spPr>
        <a:xfrm rot="5400000">
          <a:off x="3659784" y="-116635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Учреждения, составляющие индивидуальную бухгалтерскую отчетность;</a:t>
          </a:r>
          <a:endParaRPr lang="ru-RU" sz="1800" kern="1200" dirty="0"/>
        </a:p>
      </dsp:txBody>
      <dsp:txXfrm rot="-5400000">
        <a:off x="1085304" y="1457319"/>
        <a:ext cx="6107547" cy="909390"/>
      </dsp:txXfrm>
    </dsp:sp>
    <dsp:sp modelId="{E9E00D8C-F9E8-45DB-9A7C-1B42958F0616}">
      <dsp:nvSpPr>
        <dsp:cNvPr id="0" name=""/>
        <dsp:cNvSpPr/>
      </dsp:nvSpPr>
      <dsp:spPr>
        <a:xfrm rot="5400000">
          <a:off x="-232565" y="3047263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-5400000">
        <a:off x="0" y="3357350"/>
        <a:ext cx="1085304" cy="465130"/>
      </dsp:txXfrm>
    </dsp:sp>
    <dsp:sp modelId="{477C75C2-D8F8-4FEC-8064-9CC3284BD80D}">
      <dsp:nvSpPr>
        <dsp:cNvPr id="0" name=""/>
        <dsp:cNvSpPr/>
      </dsp:nvSpPr>
      <dsp:spPr>
        <a:xfrm rot="5400000">
          <a:off x="3659784" y="24021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Организации государственного сектора, осуществляющие бюджетные полномочия, формирующие бюджетную отчетность (консолидированную отчетность);</a:t>
          </a:r>
          <a:endParaRPr lang="ru-RU" sz="1800" kern="1200" dirty="0"/>
        </a:p>
      </dsp:txBody>
      <dsp:txXfrm rot="-5400000">
        <a:off x="1085304" y="2863893"/>
        <a:ext cx="6107547" cy="909390"/>
      </dsp:txXfrm>
    </dsp:sp>
    <dsp:sp modelId="{DD64B5C5-95B6-44BF-9262-E3EB3CDB3AA7}">
      <dsp:nvSpPr>
        <dsp:cNvPr id="0" name=""/>
        <dsp:cNvSpPr/>
      </dsp:nvSpPr>
      <dsp:spPr>
        <a:xfrm rot="5400000">
          <a:off x="-232565" y="4453839"/>
          <a:ext cx="1550434" cy="10853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-5400000">
        <a:off x="0" y="4763926"/>
        <a:ext cx="1085304" cy="465130"/>
      </dsp:txXfrm>
    </dsp:sp>
    <dsp:sp modelId="{42D705D6-38B7-4838-AAE4-9B3AA54D8D7C}">
      <dsp:nvSpPr>
        <dsp:cNvPr id="0" name=""/>
        <dsp:cNvSpPr/>
      </dsp:nvSpPr>
      <dsp:spPr>
        <a:xfrm rot="5400000">
          <a:off x="3592922" y="1614604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Организации государственного сектора- учредители, составляющие консолидированную отчетность государственных учреждений.</a:t>
          </a:r>
          <a:endParaRPr lang="ru-RU" sz="1800" kern="1200" dirty="0"/>
        </a:p>
      </dsp:txBody>
      <dsp:txXfrm rot="-5400000">
        <a:off x="1018442" y="4238280"/>
        <a:ext cx="6107547" cy="909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224135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«Основные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средства».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768752" cy="2832720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Применяются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ведении учета с 1 января 2018 года;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составлении отчетности начиная с отчетности  2018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67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96944" cy="576063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первоначальную стоимость НЕ включаются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(п.17)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6768752" cy="4824536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Затраты на открытие новых производств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Затраты на внедрение новых продуктов или услуг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Затраты на ведение деятельности на новом месте или с новой группой потребителей услуг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Операционные убытки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Административные, общехозяйственные и прочите общие накладные расходы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Затраты на выполнение операций, сопутствующих строительству или созданию объекта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114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96944" cy="936104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Первоначальная стоимость объекта-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НЕОБМЕННАЯ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(п.22)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6768752" cy="4968552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Первоначальная стоимость объекта основных средств,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приобретенного в результате </a:t>
            </a:r>
            <a:r>
              <a:rPr lang="ru-RU" sz="2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НЕОБМЕННОЙ ОПЕРАЦИИ-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его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справедливая стоимость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дату приобретения.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приобретенный объект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может быть оценен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справедливой стоимости, его первоначальная стоимость равна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ОСТАТОЧНОЙ СТОИМОСТИ ПЕРЕДАННОГО ВЗАМЕН АКТИВА.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Объекты,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ПОЛУЧЕННЫЕ ОТ УЧРЕДИТЕЛЕЙ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других организаций государственного сектора признаются в оценке исходя из стоимости, отраженной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ПЕРЕДАТОЧНЫХ ДОКУМЕНТАХ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8803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96944" cy="504056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Методы начисления амортизации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(п.36)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424936" cy="540060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Начисление амортизации объекта основных средств производится в соответствии с учетной политикой субъекта одним из следующих методов: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Линейный метод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уменьшаемого остатка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Пропорционально объему продукции.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объекты стоимостью свыше 100 000р амортизация начисляется в соответствии с рассчитанными нормами амортизации.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объекты стоимостью до 10 000р включительно (кроме объектов библиотечного фонда) амортизация не начисляется. Первоначальная стоимость списывается с одновременным отражением объекта на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забалансовом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счете.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объекты библиотечного фонда до 100 000р включительно амортизация начисляется в размере 100% первоначальной стоимости при выдаче его в эксплуатации.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43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692696"/>
            <a:ext cx="6552728" cy="648072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Пояснительная записка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(п.56)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424936" cy="3600400"/>
          </a:xfrm>
        </p:spPr>
        <p:txBody>
          <a:bodyPr>
            <a:noAutofit/>
          </a:bodyPr>
          <a:lstStyle/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В Пояснительной записке должны отразить информацию в отношении: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Балансовой и остаточной стоимости временно неэксплуатируемых объектов;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Балансовой стоимости объектов, находящихся в эксплуатации и имеющих нулевую  остаточную стоимость;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Балансовой и остаточной стоимости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объектов, изъятых из эксплуатации или удерживаемых до их выбытия.</a:t>
            </a:r>
          </a:p>
        </p:txBody>
      </p:sp>
    </p:spTree>
    <p:extLst>
      <p:ext uri="{BB962C8B-B14F-4D97-AF65-F5344CB8AC3E}">
        <p14:creationId xmlns:p14="http://schemas.microsoft.com/office/powerpoint/2010/main" val="173152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280920" cy="864096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Переходные положения при первом применении Стандарта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(п.56)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424936" cy="468052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Объекты, подлежащие отражению в учете, ранее не признававшиеся таковыми в составе основных средств или отражавшиеся на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забалансовом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учете, отражаются по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первоначальной стоимости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недвижимого государственного (муниципального) имущество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отражаются по их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кадастровой стоимости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которая признается балансовой стоимостью указанных объектов.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Финансовый результат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сформированный при первом применении Стандарта от признания объектов основных средств, ранее не отраженных в учете, а также от пересмотра балансовой стоимости объектов недвижимости, отражается субъектом учета в качестве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корректировки показателя финансового результата прошлых отчетных периодов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начало отчетного периода.</a:t>
            </a:r>
          </a:p>
        </p:txBody>
      </p:sp>
    </p:spTree>
    <p:extLst>
      <p:ext uri="{BB962C8B-B14F-4D97-AF65-F5344CB8AC3E}">
        <p14:creationId xmlns:p14="http://schemas.microsoft.com/office/powerpoint/2010/main" val="5403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34713905"/>
              </p:ext>
            </p:extLst>
          </p:nvPr>
        </p:nvGraphicFramePr>
        <p:xfrm>
          <a:off x="457200" y="320040"/>
          <a:ext cx="7242048" cy="577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80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63408513"/>
              </p:ext>
            </p:extLst>
          </p:nvPr>
        </p:nvGraphicFramePr>
        <p:xfrm>
          <a:off x="457200" y="320040"/>
          <a:ext cx="7242048" cy="577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871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средства (п. 6)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704856" cy="40324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средства-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являющиеся активами- материальные ценности независимо от их стоимости со сроком полезного использования более 12 месяцев, предназначенные для неоднократного или постоянного использования субъектом учета: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целях выполнения им государственных (муниципальных) полномочий (функций),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осуществления деятельности по выполнению работ, оказанию услуг,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ля управленческих нужд субъекта учета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108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76063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Термины, используемые в Стандарте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(п.7)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6768752" cy="5616624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средства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 основных средств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Инвестиционная недвижимость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Недвижимость, занимаемая субъектом учета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Активы культурного наследия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Первоначальная стоимость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Амортизация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 полезного использования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Переоцененная стоимость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Балансовая стоимость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Остаточная стоимость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Накопленная амортизация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Накопленный убыток от обесценения актива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Обменные операции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Необменные операции</a:t>
            </a:r>
          </a:p>
          <a:p>
            <a:pPr marL="457200" indent="-457200">
              <a:buFont typeface="Wingdings" pitchFamily="2" charset="2"/>
              <a:buChar char="ü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2425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относятся к основным средствам (п. 6)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704856" cy="403244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следующее: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произведенные активы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Имущество, составляющее государственную (муниципальную) казну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Материальные ценности, предназначенные для продажи и (или) учитываемые в составе запасов, либо числящиеся в составе капитальных вложений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Биологические активы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7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Инвестиционная недвижимость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704856" cy="403244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это объект недвижимости, а также движимое имущество, составляющее с указанным объектом единый имущественный комплекс, находящийся во владении и (или) пользовании субъекта учета с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целью получения арендной платы и (или) увеличения стоимости недвижимого имущества,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НЕ предназначенные для выполнения возложенных на субъект учета полномочий (функций), осуществления деятельности по выполнению работ, оказанию услуг либо для управленческих нужд субъекта учета и (или) продажи.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38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688631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l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Переоцененная стоимость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-это стоимость актива на дату переоценки за вычетом накопленной амортизации и накопленных убытков от обесценения актива.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Накопленный убыток от  обесценения актива-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сумма убытка  от обесценения актива, исчисленная за период использования актива  ( на дату проведения операций с активом и (или) на отчетную дату.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Обменные операции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-операции, в ходе которых субъект учета передает (получает) активы на условии получения (передачи) активов, сопоставимых по денежной величине (стоимости), преимущественно в форме денежных средств ( их эквивалентов и (или) иных материальных ценностей, работ, услуг, прав га пользование имуществом.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4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688631"/>
          </a:xfrm>
          <a:solidFill>
            <a:srgbClr val="FFCCFF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Необменные операции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-операции, в ходе которых субъект учета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получает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(передает) активы без непосредственного предоставления получения в обмен активов, сопоставимых по денежной величине (денежным эквивалентам).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К необменным операциям относятся операции: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 передаче (получению) активов безвозмездно (без взимания платы);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 не значимым ценам по отношению к рыночной цене обменной операции с подобными активами.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730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2. «Основные средства».</vt:lpstr>
      <vt:lpstr>Презентация PowerPoint</vt:lpstr>
      <vt:lpstr>Презентация PowerPoint</vt:lpstr>
      <vt:lpstr>Основные средства (п. 6)</vt:lpstr>
      <vt:lpstr>Термины, используемые в Стандарте (п.7)</vt:lpstr>
      <vt:lpstr>Не относятся к основным средствам (п. 6)</vt:lpstr>
      <vt:lpstr>Инвестиционная недвижимость</vt:lpstr>
      <vt:lpstr>Переоцененная стоимость -это стоимость актива на дату переоценки за вычетом накопленной амортизации и накопленных убытков от обесценения актива.   Накопленный убыток от  обесценения актива- сумма убытка  от обесценения актива, исчисленная за период использования актива  ( на дату проведения операций с активом и (или) на отчетную дату.  Обменные операции -операции, в ходе которых субъект учета передает (получает) активы на условии получения (передачи) активов, сопоставимых по денежной величине (стоимости), преимущественно в форме денежных средств ( их эквивалентов и (или) иных материальных ценностей, работ, услуг, прав га пользование имуществом.</vt:lpstr>
      <vt:lpstr>Необменные операции -операции, в ходе которых субъект учета получает (передает) активы без непосредственного предоставления получения в обмен активов, сопоставимых по денежной величине (денежным эквивалентам).                К необменным операциям относятся операции: - по передаче (получению) активов безвозмездно (без взимания платы); -по не значимым ценам по отношению к рыночной цене обменной операции с подобными активами.</vt:lpstr>
      <vt:lpstr>В первоначальную стоимость НЕ включаются (п.17)</vt:lpstr>
      <vt:lpstr>Первоначальная стоимость объекта- НЕОБМЕННАЯ (п.22)</vt:lpstr>
      <vt:lpstr>Методы начисления амортизации (п.36)</vt:lpstr>
      <vt:lpstr>Пояснительная записка (п.56)</vt:lpstr>
      <vt:lpstr>Переходные положения при первом применении Стандарта (п.56)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«Основные средства»</dc:title>
  <dc:creator>Хомушку Урана Данзы-Белековна</dc:creator>
  <cp:lastModifiedBy>1</cp:lastModifiedBy>
  <cp:revision>21</cp:revision>
  <cp:lastPrinted>2017-11-21T01:20:09Z</cp:lastPrinted>
  <dcterms:created xsi:type="dcterms:W3CDTF">2017-11-20T04:45:05Z</dcterms:created>
  <dcterms:modified xsi:type="dcterms:W3CDTF">2019-07-23T02:54:23Z</dcterms:modified>
</cp:coreProperties>
</file>