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257" r:id="rId3"/>
    <p:sldId id="258" r:id="rId4"/>
    <p:sldId id="259" r:id="rId5"/>
    <p:sldId id="263" r:id="rId6"/>
    <p:sldId id="261" r:id="rId7"/>
    <p:sldId id="262" r:id="rId8"/>
    <p:sldId id="264" r:id="rId9"/>
    <p:sldId id="266" r:id="rId10"/>
    <p:sldId id="267" r:id="rId11"/>
    <p:sldId id="265" r:id="rId12"/>
    <p:sldId id="268" r:id="rId13"/>
    <p:sldId id="269" r:id="rId14"/>
    <p:sldId id="270" r:id="rId15"/>
    <p:sldId id="271" r:id="rId16"/>
    <p:sldId id="272" r:id="rId17"/>
    <p:sldId id="273" r:id="rId18"/>
    <p:sldId id="274" r:id="rId19"/>
    <p:sldId id="275" r:id="rId20"/>
    <p:sldId id="276" r:id="rId21"/>
    <p:sldId id="278" r:id="rId22"/>
    <p:sldId id="280" r:id="rId23"/>
    <p:sldId id="277" r:id="rId24"/>
    <p:sldId id="281" r:id="rId25"/>
    <p:sldId id="284" r:id="rId26"/>
    <p:sldId id="283" r:id="rId27"/>
    <p:sldId id="285" r:id="rId28"/>
    <p:sldId id="286" r:id="rId29"/>
    <p:sldId id="260" r:id="rId30"/>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63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6400" cy="496809"/>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49688" y="0"/>
            <a:ext cx="2946400" cy="496809"/>
          </a:xfrm>
          <a:prstGeom prst="rect">
            <a:avLst/>
          </a:prstGeom>
        </p:spPr>
        <p:txBody>
          <a:bodyPr vert="horz" lIns="91440" tIns="45720" rIns="91440" bIns="45720" rtlCol="0"/>
          <a:lstStyle>
            <a:lvl1pPr algn="r">
              <a:defRPr sz="1200"/>
            </a:lvl1pPr>
          </a:lstStyle>
          <a:p>
            <a:fld id="{98AC545A-1950-4FB2-9E4D-C3A404871F2F}" type="datetimeFigureOut">
              <a:rPr lang="ru-RU" smtClean="0"/>
              <a:t>30.11.2018</a:t>
            </a:fld>
            <a:endParaRPr lang="ru-RU"/>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450" y="4715710"/>
            <a:ext cx="5438775" cy="4466511"/>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242"/>
            <a:ext cx="2946400" cy="496809"/>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49688" y="9428242"/>
            <a:ext cx="2946400" cy="496809"/>
          </a:xfrm>
          <a:prstGeom prst="rect">
            <a:avLst/>
          </a:prstGeom>
        </p:spPr>
        <p:txBody>
          <a:bodyPr vert="horz" lIns="91440" tIns="45720" rIns="91440" bIns="45720" rtlCol="0" anchor="b"/>
          <a:lstStyle>
            <a:lvl1pPr algn="r">
              <a:defRPr sz="1200"/>
            </a:lvl1pPr>
          </a:lstStyle>
          <a:p>
            <a:fld id="{AA01A331-B0EB-4385-AC13-E65C03D4724C}" type="slidenum">
              <a:rPr lang="ru-RU" smtClean="0"/>
              <a:t>‹#›</a:t>
            </a:fld>
            <a:endParaRPr lang="ru-RU"/>
          </a:p>
        </p:txBody>
      </p:sp>
    </p:spTree>
    <p:extLst>
      <p:ext uri="{BB962C8B-B14F-4D97-AF65-F5344CB8AC3E}">
        <p14:creationId xmlns:p14="http://schemas.microsoft.com/office/powerpoint/2010/main" val="3277049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A01A331-B0EB-4385-AC13-E65C03D4724C}" type="slidenum">
              <a:rPr lang="ru-RU" smtClean="0"/>
              <a:t>29</a:t>
            </a:fld>
            <a:endParaRPr lang="ru-RU"/>
          </a:p>
        </p:txBody>
      </p:sp>
    </p:spTree>
    <p:extLst>
      <p:ext uri="{BB962C8B-B14F-4D97-AF65-F5344CB8AC3E}">
        <p14:creationId xmlns:p14="http://schemas.microsoft.com/office/powerpoint/2010/main" val="2914011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11364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04943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11054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30.11.2018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18546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30.11.2018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803175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30.11.2018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805008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30.11.2018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6635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30.11.2018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718388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30.11.2018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93923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123051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30.11.2018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008093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30.11.2018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38737217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consultantplus://offline/ref=CBCF78C6BD9C1B66282E41B8B5CDF7004B2F0B6218B565927E1A3EE6BD84DA5D3FA3B084FF7F031EDEA1196F55714FBAB7A8CCA8B4D0788AN73AE"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consultantplus://offline/ref=A85BE80BBBB63872F779EFF15B881E2DFD5C6452706D35A0B18A211447DDA300A35C0972D6F344C9B961AA6E2AAE28460E3014EDC1D7B02Cv5m9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consultantplus://offline/ref=7263441EA9EA9B6E92F18439AFBE7C7303B836C95C81A26A8DD223B052AE9AC30F38E007702650A5825D359EF8DD9A0FE89705CFA762E31Ei2a8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consultantplus://offline/ref=CBCF78C6BD9C1B66282E41B8B5CDF7004B2F0B6218B565927E1A3EE6BD84DA5D3FA3B084FF7F031EDEA1196F55714FBAB7A8CCA8B4D0788AN73AE"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764705"/>
            <a:ext cx="7772400" cy="3240360"/>
          </a:xfrm>
        </p:spPr>
        <p:style>
          <a:lnRef idx="1">
            <a:schemeClr val="accent6"/>
          </a:lnRef>
          <a:fillRef idx="2">
            <a:schemeClr val="accent6"/>
          </a:fillRef>
          <a:effectRef idx="1">
            <a:schemeClr val="accent6"/>
          </a:effectRef>
          <a:fontRef idx="minor">
            <a:schemeClr val="dk1"/>
          </a:fontRef>
        </p:style>
        <p:txBody>
          <a:bodyPr>
            <a:noAutofit/>
          </a:bodyPr>
          <a:lstStyle/>
          <a:p>
            <a:r>
              <a:rPr lang="ru-RU" sz="4800" dirty="0" smtClean="0">
                <a:latin typeface="Times New Roman" pitchFamily="18" charset="0"/>
                <a:cs typeface="Times New Roman" pitchFamily="18" charset="0"/>
              </a:rPr>
              <a:t>Применение федеральных стандартов бухгалтерского учета в государственном секторе с 2019 года</a:t>
            </a:r>
            <a:endParaRPr lang="ru-RU" sz="48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4716016" y="4725144"/>
            <a:ext cx="3056384" cy="1296144"/>
          </a:xfrm>
        </p:spPr>
        <p:txBody>
          <a:bodyPr>
            <a:normAutofit fontScale="92500"/>
          </a:bodyPr>
          <a:lstStyle/>
          <a:p>
            <a:pPr algn="just"/>
            <a:r>
              <a:rPr lang="ru-RU" sz="1600" dirty="0" smtClean="0">
                <a:solidFill>
                  <a:schemeClr val="tx1"/>
                </a:solidFill>
                <a:latin typeface="Times New Roman" pitchFamily="18" charset="0"/>
                <a:cs typeface="Times New Roman" pitchFamily="18" charset="0"/>
              </a:rPr>
              <a:t>Начальник отдела бюджетного учета и отчетности Министерства финансов Республики Тыва  </a:t>
            </a:r>
            <a:endParaRPr lang="ru-RU" sz="1600" dirty="0" smtClean="0">
              <a:solidFill>
                <a:schemeClr val="tx1"/>
              </a:solidFill>
              <a:latin typeface="Times New Roman" pitchFamily="18" charset="0"/>
              <a:cs typeface="Times New Roman" pitchFamily="18" charset="0"/>
            </a:endParaRPr>
          </a:p>
          <a:p>
            <a:pPr algn="just"/>
            <a:r>
              <a:rPr lang="ru-RU" sz="1600" dirty="0" err="1" smtClean="0">
                <a:solidFill>
                  <a:schemeClr val="tx1"/>
                </a:solidFill>
                <a:latin typeface="Times New Roman" pitchFamily="18" charset="0"/>
                <a:cs typeface="Times New Roman" pitchFamily="18" charset="0"/>
              </a:rPr>
              <a:t>Хомушку</a:t>
            </a:r>
            <a:r>
              <a:rPr lang="ru-RU" sz="1600" dirty="0" smtClean="0">
                <a:solidFill>
                  <a:schemeClr val="tx1"/>
                </a:solidFill>
                <a:latin typeface="Times New Roman" pitchFamily="18" charset="0"/>
                <a:cs typeface="Times New Roman" pitchFamily="18" charset="0"/>
              </a:rPr>
              <a:t> </a:t>
            </a:r>
            <a:r>
              <a:rPr lang="ru-RU" sz="1600" dirty="0" smtClean="0">
                <a:solidFill>
                  <a:schemeClr val="tx1"/>
                </a:solidFill>
                <a:latin typeface="Times New Roman" pitchFamily="18" charset="0"/>
                <a:cs typeface="Times New Roman" pitchFamily="18" charset="0"/>
              </a:rPr>
              <a:t>Урана </a:t>
            </a:r>
            <a:r>
              <a:rPr lang="ru-RU" sz="1600" dirty="0" err="1" smtClean="0">
                <a:solidFill>
                  <a:schemeClr val="tx1"/>
                </a:solidFill>
                <a:latin typeface="Times New Roman" pitchFamily="18" charset="0"/>
                <a:cs typeface="Times New Roman" pitchFamily="18" charset="0"/>
              </a:rPr>
              <a:t>Данзы-Белековна</a:t>
            </a:r>
            <a:endParaRPr lang="ru-RU" sz="1600" dirty="0">
              <a:solidFill>
                <a:schemeClr val="tx1"/>
              </a:solidFill>
            </a:endParaRPr>
          </a:p>
        </p:txBody>
      </p:sp>
    </p:spTree>
    <p:extLst>
      <p:ext uri="{BB962C8B-B14F-4D97-AF65-F5344CB8AC3E}">
        <p14:creationId xmlns:p14="http://schemas.microsoft.com/office/powerpoint/2010/main" val="29681062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229600" cy="4680520"/>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2800" dirty="0" smtClean="0"/>
              <a:t> </a:t>
            </a:r>
            <a:br>
              <a:rPr lang="ru-RU" sz="2800" dirty="0" smtClean="0"/>
            </a:br>
            <a:r>
              <a:rPr lang="ru-RU" sz="2800" dirty="0"/>
              <a:t/>
            </a:r>
            <a:br>
              <a:rPr lang="ru-RU" sz="2800" dirty="0"/>
            </a:br>
            <a:r>
              <a:rPr lang="ru-RU" sz="2800" dirty="0" smtClean="0">
                <a:latin typeface="Times New Roman" pitchFamily="18" charset="0"/>
                <a:cs typeface="Times New Roman" pitchFamily="18" charset="0"/>
              </a:rPr>
              <a:t> </a:t>
            </a:r>
            <a:br>
              <a:rPr lang="ru-RU" sz="28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5. №124н «Резервы. Раскрытие информации об условных обязательствах и условных активах»;</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6. №157н «Инструкции  по применению Единого плана счетов бухгалтерского учета для органов государственной власти (государственных органов), органов местного самоуправления, органов управления государственными внебюджетными фондами, государственных академий наук, государственных (муниципальных) учреждений».</a:t>
            </a:r>
            <a:r>
              <a:rPr lang="ru-RU" sz="2800" dirty="0"/>
              <a:t/>
            </a:r>
            <a:br>
              <a:rPr lang="ru-RU" sz="2800" dirty="0"/>
            </a:br>
            <a:r>
              <a:rPr lang="ru-RU" sz="2800" dirty="0"/>
              <a:t/>
            </a:r>
            <a:br>
              <a:rPr lang="ru-RU" sz="2800" dirty="0"/>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842198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4248472"/>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2800" dirty="0"/>
              <a:t> </a:t>
            </a:r>
            <a:r>
              <a:rPr lang="ru-RU" sz="2800" b="1" dirty="0">
                <a:latin typeface="Times New Roman" pitchFamily="18" charset="0"/>
                <a:cs typeface="Times New Roman" pitchFamily="18" charset="0"/>
              </a:rPr>
              <a:t>Учетная политика </a:t>
            </a:r>
            <a:r>
              <a:rPr lang="ru-RU" sz="2800" dirty="0">
                <a:latin typeface="Times New Roman" pitchFamily="18" charset="0"/>
                <a:cs typeface="Times New Roman" pitchFamily="18" charset="0"/>
              </a:rPr>
              <a:t>- это совокупность принятых актами субъекта учета (документами учетной политики) способов (конкретных принципов, методов, процедур, правил), ведения бухгалтерского учета, подготовки и представления бухгалтерской (финансовой) отчетности.</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6973769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616624"/>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a:latin typeface="Times New Roman" pitchFamily="18" charset="0"/>
                <a:cs typeface="Times New Roman" pitchFamily="18" charset="0"/>
              </a:rPr>
              <a:t/>
            </a:r>
            <a:br>
              <a:rPr lang="ru-RU" sz="1800" b="1" dirty="0">
                <a:latin typeface="Times New Roman" pitchFamily="18" charset="0"/>
                <a:cs typeface="Times New Roman" pitchFamily="18" charset="0"/>
              </a:rPr>
            </a:br>
            <a:r>
              <a:rPr lang="ru-RU" sz="2800" dirty="0" smtClean="0"/>
              <a:t> </a:t>
            </a:r>
            <a:r>
              <a:rPr lang="ru-RU" sz="2800" dirty="0">
                <a:latin typeface="Times New Roman" pitchFamily="18" charset="0"/>
                <a:cs typeface="Times New Roman" pitchFamily="18" charset="0"/>
              </a:rPr>
              <a:t>Обращаем внимание, что обязательный состав положений документов учетной политики, в случае принятия соответствующих решений, содержат нормативные правовые акты, регулирующие ведение бухгалтерского учета и составление бухгалтерской (финансовой) отчетности, федеральные стандарты бухгалтерского учета для организаций государственного сектора, которые предусматривают в целях организации и ведения бухгалтерского учета обязательное утверждение в рамках формирования учетной политики ряда положений (документов учетной политики).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652448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268760"/>
            <a:ext cx="8229600" cy="3672408"/>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a:latin typeface="Times New Roman" pitchFamily="18" charset="0"/>
                <a:cs typeface="Times New Roman" pitchFamily="18" charset="0"/>
              </a:rPr>
              <a:t/>
            </a:r>
            <a:br>
              <a:rPr lang="ru-RU" sz="1800" b="1" dirty="0">
                <a:latin typeface="Times New Roman" pitchFamily="18" charset="0"/>
                <a:cs typeface="Times New Roman" pitchFamily="18" charset="0"/>
              </a:rPr>
            </a:br>
            <a:r>
              <a:rPr lang="ru-RU" sz="2800" dirty="0" smtClean="0"/>
              <a:t> </a:t>
            </a:r>
            <a:r>
              <a:rPr lang="ru-RU" sz="2800" dirty="0">
                <a:latin typeface="Times New Roman" pitchFamily="18" charset="0"/>
                <a:cs typeface="Times New Roman" pitchFamily="18" charset="0"/>
              </a:rPr>
              <a:t>Если нормативными правовыми актами, регулирующими ведение бухгалтерского учета и составление бухгалтерской (финансовой) отчетности предусмотрен выбор </a:t>
            </a:r>
            <a:r>
              <a:rPr lang="ru-RU" sz="2800" dirty="0" smtClean="0">
                <a:latin typeface="Times New Roman" pitchFamily="18" charset="0"/>
                <a:cs typeface="Times New Roman" pitchFamily="18" charset="0"/>
              </a:rPr>
              <a:t>нескольких методов </a:t>
            </a:r>
            <a:r>
              <a:rPr lang="ru-RU" sz="2800" dirty="0">
                <a:latin typeface="Times New Roman" pitchFamily="18" charset="0"/>
                <a:cs typeface="Times New Roman" pitchFamily="18" charset="0"/>
              </a:rPr>
              <a:t>ведения бухгалтерского учета, то </a:t>
            </a:r>
            <a:r>
              <a:rPr lang="ru-RU" sz="2800" dirty="0" smtClean="0">
                <a:latin typeface="Times New Roman" pitchFamily="18" charset="0"/>
                <a:cs typeface="Times New Roman" pitchFamily="18" charset="0"/>
              </a:rPr>
              <a:t>необходимо </a:t>
            </a:r>
            <a:r>
              <a:rPr lang="ru-RU" sz="2800" dirty="0">
                <a:latin typeface="Times New Roman" pitchFamily="18" charset="0"/>
                <a:cs typeface="Times New Roman" pitchFamily="18" charset="0"/>
              </a:rPr>
              <a:t>выбрать </a:t>
            </a:r>
            <a:r>
              <a:rPr lang="ru-RU" sz="2800" dirty="0" smtClean="0">
                <a:latin typeface="Times New Roman" pitchFamily="18" charset="0"/>
                <a:cs typeface="Times New Roman" pitchFamily="18" charset="0"/>
              </a:rPr>
              <a:t>конкретный </a:t>
            </a:r>
            <a:r>
              <a:rPr lang="ru-RU" sz="2800" dirty="0">
                <a:latin typeface="Times New Roman" pitchFamily="18" charset="0"/>
                <a:cs typeface="Times New Roman" pitchFamily="18" charset="0"/>
              </a:rPr>
              <a:t>метод и установить его в рамках своей учетной политики</a:t>
            </a:r>
            <a:r>
              <a:rPr lang="ru-RU" sz="2800" dirty="0"/>
              <a:t>.</a:t>
            </a:r>
            <a:br>
              <a:rPr lang="ru-RU" sz="2800" dirty="0"/>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785936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5832648"/>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a:latin typeface="Times New Roman" pitchFamily="18" charset="0"/>
                <a:cs typeface="Times New Roman" pitchFamily="18" charset="0"/>
              </a:rPr>
              <a:t/>
            </a:r>
            <a:br>
              <a:rPr lang="ru-RU" sz="1800" b="1" dirty="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Например:</a:t>
            </a:r>
            <a:br>
              <a:rPr lang="ru-RU"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в ФСБУ «Концептуальные основы» предусмотрены 2 метода определения справедливой стоимости для различных видов  активов и обязательств (метод рыночных  цен или метод амортизированной стоимости замещения);</a:t>
            </a:r>
            <a:br>
              <a:rPr lang="ru-RU" sz="2600" dirty="0" smtClean="0">
                <a:latin typeface="Times New Roman" pitchFamily="18" charset="0"/>
                <a:cs typeface="Times New Roman" pitchFamily="18" charset="0"/>
              </a:rPr>
            </a:br>
            <a:r>
              <a:rPr lang="ru-RU" sz="2600" dirty="0" smtClean="0">
                <a:latin typeface="Times New Roman" pitchFamily="18" charset="0"/>
                <a:cs typeface="Times New Roman" pitchFamily="18" charset="0"/>
              </a:rPr>
              <a:t>в ФСБУ «Основные средства» – 3 метода начисления амортизации на объекты основных средств (линейный метод, метод уменьшаемого остатка, пропорционально объему продукции).</a:t>
            </a:r>
            <a:r>
              <a:rPr lang="ru-RU" sz="2600" dirty="0">
                <a:latin typeface="Times New Roman" pitchFamily="18" charset="0"/>
                <a:cs typeface="Times New Roman" pitchFamily="18" charset="0"/>
              </a:rPr>
              <a:t/>
            </a:r>
            <a:br>
              <a:rPr lang="ru-RU" sz="2600" dirty="0">
                <a:latin typeface="Times New Roman" pitchFamily="18" charset="0"/>
                <a:cs typeface="Times New Roman" pitchFamily="18" charset="0"/>
              </a:rPr>
            </a:br>
            <a:r>
              <a:rPr lang="ru-RU" sz="2600" dirty="0">
                <a:latin typeface="Times New Roman" pitchFamily="18" charset="0"/>
                <a:cs typeface="Times New Roman" pitchFamily="18" charset="0"/>
              </a:rPr>
              <a:t>В </a:t>
            </a:r>
            <a:r>
              <a:rPr lang="ru-RU" sz="2600" dirty="0" smtClean="0">
                <a:latin typeface="Times New Roman" pitchFamily="18" charset="0"/>
                <a:cs typeface="Times New Roman" pitchFamily="18" charset="0"/>
              </a:rPr>
              <a:t>документах учетной </a:t>
            </a:r>
            <a:r>
              <a:rPr lang="ru-RU" sz="2600" dirty="0">
                <a:latin typeface="Times New Roman" pitchFamily="18" charset="0"/>
                <a:cs typeface="Times New Roman" pitchFamily="18" charset="0"/>
              </a:rPr>
              <a:t>политики, </a:t>
            </a:r>
            <a:r>
              <a:rPr lang="ru-RU" sz="2600" dirty="0" smtClean="0">
                <a:latin typeface="Times New Roman" pitchFamily="18" charset="0"/>
                <a:cs typeface="Times New Roman" pitchFamily="18" charset="0"/>
              </a:rPr>
              <a:t>в </a:t>
            </a:r>
            <a:r>
              <a:rPr lang="ru-RU" sz="2600" dirty="0">
                <a:latin typeface="Times New Roman" pitchFamily="18" charset="0"/>
                <a:cs typeface="Times New Roman" pitchFamily="18" charset="0"/>
              </a:rPr>
              <a:t>обязательном порядке должны содержать положения, определяющие один из указанных методов для отдельных видов объектов бухгалтерского учета.</a:t>
            </a:r>
            <a:br>
              <a:rPr lang="ru-RU" sz="2600" dirty="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6953380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5472608"/>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a:latin typeface="Times New Roman" pitchFamily="18" charset="0"/>
                <a:cs typeface="Times New Roman" pitchFamily="18" charset="0"/>
              </a:rPr>
              <a:t/>
            </a:r>
            <a:br>
              <a:rPr lang="ru-RU" sz="1800" b="1" dirty="0">
                <a:latin typeface="Times New Roman" pitchFamily="18" charset="0"/>
                <a:cs typeface="Times New Roman" pitchFamily="18" charset="0"/>
              </a:rPr>
            </a:br>
            <a:r>
              <a:rPr lang="ru-RU" sz="2800" dirty="0" smtClean="0">
                <a:latin typeface="Times New Roman" pitchFamily="18" charset="0"/>
                <a:cs typeface="Times New Roman" pitchFamily="18" charset="0"/>
              </a:rPr>
              <a:t>В соответствии со статьей 29 федерального закона №402-ФЗ «О бухгалтерском учете» и пункта 22 настоящего федерального  стандарта срок хранения документов </a:t>
            </a:r>
            <a:r>
              <a:rPr lang="ru-RU" sz="2800" dirty="0">
                <a:latin typeface="Times New Roman" pitchFamily="18" charset="0"/>
                <a:cs typeface="Times New Roman" pitchFamily="18" charset="0"/>
              </a:rPr>
              <a:t>учетной политики не менее пяти лет после года, в котором они использовались при ведении бухгалтерского учета и (или) для составления бухгалтерской (финансовой) отчетности в последний </a:t>
            </a:r>
            <a:r>
              <a:rPr lang="ru-RU" sz="2800" dirty="0" smtClean="0">
                <a:latin typeface="Times New Roman" pitchFamily="18" charset="0"/>
                <a:cs typeface="Times New Roman" pitchFamily="18" charset="0"/>
              </a:rPr>
              <a:t>раз.</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Учетная политика применяется </a:t>
            </a:r>
            <a:r>
              <a:rPr lang="ru-RU" sz="2800" dirty="0" smtClean="0">
                <a:latin typeface="Times New Roman" pitchFamily="18" charset="0"/>
                <a:cs typeface="Times New Roman" pitchFamily="18" charset="0"/>
              </a:rPr>
              <a:t>последовательно </a:t>
            </a:r>
            <a:r>
              <a:rPr lang="ru-RU" sz="2800" dirty="0">
                <a:latin typeface="Times New Roman" pitchFamily="18" charset="0"/>
                <a:cs typeface="Times New Roman" pitchFamily="18" charset="0"/>
              </a:rPr>
              <a:t>из года в год</a:t>
            </a:r>
            <a:r>
              <a:rPr lang="ru-RU" sz="2800" dirty="0"/>
              <a:t>.</a:t>
            </a:r>
            <a:br>
              <a:rPr lang="ru-RU" sz="2800" dirty="0"/>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685747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5472608"/>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a:latin typeface="Times New Roman" pitchFamily="18" charset="0"/>
                <a:cs typeface="Times New Roman" pitchFamily="18" charset="0"/>
              </a:rPr>
              <a:t/>
            </a:r>
            <a:br>
              <a:rPr lang="ru-RU" sz="1800" b="1" dirty="0">
                <a:latin typeface="Times New Roman" pitchFamily="18" charset="0"/>
                <a:cs typeface="Times New Roman" pitchFamily="18" charset="0"/>
              </a:rPr>
            </a:br>
            <a:r>
              <a:rPr lang="ru-RU" sz="2800" dirty="0">
                <a:latin typeface="Times New Roman" pitchFamily="18" charset="0"/>
                <a:cs typeface="Times New Roman" pitchFamily="18" charset="0"/>
              </a:rPr>
              <a:t>Изменение учетной политики в течение отчетного года, </a:t>
            </a:r>
            <a:r>
              <a:rPr lang="ru-RU" sz="2800" b="1" i="1" dirty="0">
                <a:latin typeface="Times New Roman" pitchFamily="18" charset="0"/>
                <a:cs typeface="Times New Roman" pitchFamily="18" charset="0"/>
              </a:rPr>
              <a:t>не связанное с изменением законодательства </a:t>
            </a:r>
            <a:r>
              <a:rPr lang="ru-RU" sz="2800" dirty="0">
                <a:latin typeface="Times New Roman" pitchFamily="18" charset="0"/>
                <a:cs typeface="Times New Roman" pitchFamily="18" charset="0"/>
              </a:rPr>
              <a:t>Российской Федерации о бухгалтерском учете, федеральных и (или) отраслевых стандартов, принятием и (или) изменением нормативных правовых актов, регулирующих ведение бухгалтерского учета и составление бухгалтерской (финансовой) отчетности, производится субъектом учета </a:t>
            </a:r>
            <a:r>
              <a:rPr lang="ru-RU" sz="2800" b="1" i="1" dirty="0">
                <a:latin typeface="Times New Roman" pitchFamily="18" charset="0"/>
                <a:cs typeface="Times New Roman" pitchFamily="18" charset="0"/>
              </a:rPr>
              <a:t>по согласованию </a:t>
            </a:r>
            <a:r>
              <a:rPr lang="ru-RU" sz="2800" dirty="0">
                <a:latin typeface="Times New Roman" pitchFamily="18" charset="0"/>
                <a:cs typeface="Times New Roman" pitchFamily="18" charset="0"/>
              </a:rPr>
              <a:t>с органом, осуществляющим функции и полномочия </a:t>
            </a:r>
            <a:r>
              <a:rPr lang="ru-RU" sz="2800" b="1" i="1" dirty="0">
                <a:latin typeface="Times New Roman" pitchFamily="18" charset="0"/>
                <a:cs typeface="Times New Roman" pitchFamily="18" charset="0"/>
              </a:rPr>
              <a:t>учредителя</a:t>
            </a:r>
            <a:r>
              <a:rPr lang="ru-RU" sz="2800" dirty="0">
                <a:latin typeface="Times New Roman" pitchFamily="18" charset="0"/>
                <a:cs typeface="Times New Roman" pitchFamily="18" charset="0"/>
              </a:rPr>
              <a:t>, и с </a:t>
            </a:r>
            <a:r>
              <a:rPr lang="ru-RU" sz="2800" b="1" i="1" dirty="0">
                <a:latin typeface="Times New Roman" pitchFamily="18" charset="0"/>
                <a:cs typeface="Times New Roman" pitchFamily="18" charset="0"/>
              </a:rPr>
              <a:t>финансовым органом </a:t>
            </a:r>
            <a:r>
              <a:rPr lang="ru-RU" sz="2800" dirty="0">
                <a:latin typeface="Times New Roman" pitchFamily="18" charset="0"/>
                <a:cs typeface="Times New Roman" pitchFamily="18" charset="0"/>
              </a:rPr>
              <a:t>соответствующего публично-правового образования.</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984426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6336704"/>
          </a:xfrm>
          <a:ln w="76200">
            <a:solidFill>
              <a:srgbClr val="00B0F0"/>
            </a:solidFill>
          </a:ln>
        </p:spPr>
        <p:txBody>
          <a:bodyPr>
            <a:noAutofit/>
          </a:bodyPr>
          <a:lstStyle/>
          <a:p>
            <a:r>
              <a:rPr lang="ru-RU" sz="2800" dirty="0" smtClean="0">
                <a:latin typeface="Times New Roman" pitchFamily="18" charset="0"/>
                <a:cs typeface="Times New Roman" pitchFamily="18" charset="0"/>
              </a:rPr>
              <a:t>Предусмотрено </a:t>
            </a:r>
            <a:r>
              <a:rPr lang="ru-RU" sz="2800" dirty="0">
                <a:latin typeface="Times New Roman" pitchFamily="18" charset="0"/>
                <a:cs typeface="Times New Roman" pitchFamily="18" charset="0"/>
              </a:rPr>
              <a:t>два варианта применения измененной учетной политики: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1). </a:t>
            </a:r>
            <a:r>
              <a:rPr lang="ru-RU" sz="2800" b="1" dirty="0" smtClean="0">
                <a:latin typeface="Times New Roman" pitchFamily="18" charset="0"/>
                <a:cs typeface="Times New Roman" pitchFamily="18" charset="0"/>
              </a:rPr>
              <a:t>перспективное-</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к фактам хозяйственной жизни, возникающим после даты соответствующего изменения учетной политики.</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2). </a:t>
            </a:r>
            <a:r>
              <a:rPr lang="ru-RU" sz="2800" b="1" dirty="0">
                <a:latin typeface="Times New Roman" pitchFamily="18" charset="0"/>
                <a:cs typeface="Times New Roman" pitchFamily="18" charset="0"/>
              </a:rPr>
              <a:t>р</a:t>
            </a:r>
            <a:r>
              <a:rPr lang="ru-RU" sz="2800" b="1" dirty="0" smtClean="0">
                <a:latin typeface="Times New Roman" pitchFamily="18" charset="0"/>
                <a:cs typeface="Times New Roman" pitchFamily="18" charset="0"/>
              </a:rPr>
              <a:t>етроспективное</a:t>
            </a:r>
            <a:r>
              <a:rPr lang="ru-RU" sz="2800" dirty="0" smtClean="0">
                <a:latin typeface="Times New Roman" pitchFamily="18" charset="0"/>
                <a:cs typeface="Times New Roman" pitchFamily="18" charset="0"/>
              </a:rPr>
              <a:t>- к </a:t>
            </a:r>
            <a:r>
              <a:rPr lang="ru-RU" sz="2800" dirty="0">
                <a:latin typeface="Times New Roman" pitchFamily="18" charset="0"/>
                <a:cs typeface="Times New Roman" pitchFamily="18" charset="0"/>
              </a:rPr>
              <a:t>фактам хозяйственной жизни таким образом, как если бы измененная учетная политика применялась с момента возникновения соответствующего факта хозяйственной жизни.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Ретроспективное применение измененной учетной политики выполняется путем корректировки сравнительных показателей бухгалтерской (финансовой) отчетности за предшествующий год (годы</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42763708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5256584"/>
          </a:xfrm>
          <a:ln w="76200">
            <a:solidFill>
              <a:srgbClr val="00B0F0"/>
            </a:solidFill>
          </a:ln>
        </p:spPr>
        <p:txBody>
          <a:bodyPr>
            <a:noAutofit/>
          </a:bodyPr>
          <a:lstStyle/>
          <a:p>
            <a:r>
              <a:rPr lang="ru-RU" sz="2800" dirty="0" smtClean="0">
                <a:latin typeface="Times New Roman" pitchFamily="18" charset="0"/>
                <a:cs typeface="Times New Roman" pitchFamily="18" charset="0"/>
              </a:rPr>
              <a:t>Раскрытие </a:t>
            </a:r>
            <a:r>
              <a:rPr lang="ru-RU" sz="2800" dirty="0">
                <a:latin typeface="Times New Roman" pitchFamily="18" charset="0"/>
                <a:cs typeface="Times New Roman" pitchFamily="18" charset="0"/>
              </a:rPr>
              <a:t>в бухгалтерской (финансовой) отчетности информации о положениях учетной политики субъекта учета (о применяемых способах ведения бухгалтерского учета, составе и содержании документов учетной политики) осуществляется </a:t>
            </a:r>
            <a:r>
              <a:rPr lang="ru-RU" sz="2800" dirty="0" smtClean="0">
                <a:latin typeface="Times New Roman" pitchFamily="18" charset="0"/>
                <a:cs typeface="Times New Roman" pitchFamily="18" charset="0"/>
              </a:rPr>
              <a:t>согласно Инструкций 191н в «Сведениях об особенностях ведения бюджетного учета» (таблица №4) Пояснительной записки ф 0503160 и 33н  в «Сведениях об особенностях ведения учреждением бухгалтерского учета» ( таблица 4) Пояснительной записки к Балансу учреждения ф 0503760</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652379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5472608"/>
          </a:xfrm>
          <a:ln w="76200">
            <a:solidFill>
              <a:srgbClr val="00B0F0"/>
            </a:solidFill>
          </a:ln>
        </p:spPr>
        <p:txBody>
          <a:bodyPr>
            <a:noAutofit/>
          </a:bodyPr>
          <a:lstStyle/>
          <a:p>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b="1" dirty="0">
                <a:latin typeface="Times New Roman" pitchFamily="18" charset="0"/>
                <a:cs typeface="Times New Roman" pitchFamily="18" charset="0"/>
              </a:rPr>
              <a:t/>
            </a:r>
            <a:br>
              <a:rPr lang="ru-RU" sz="2800" b="1" dirty="0">
                <a:latin typeface="Times New Roman" pitchFamily="18" charset="0"/>
                <a:cs typeface="Times New Roman" pitchFamily="18" charset="0"/>
              </a:rPr>
            </a:br>
            <a:r>
              <a:rPr lang="ru-RU" sz="2800" b="1" dirty="0" smtClean="0">
                <a:latin typeface="Times New Roman" pitchFamily="18" charset="0"/>
                <a:cs typeface="Times New Roman" pitchFamily="18" charset="0"/>
              </a:rPr>
              <a:t>Оценочное </a:t>
            </a:r>
            <a:r>
              <a:rPr lang="ru-RU" sz="2800" b="1" dirty="0">
                <a:latin typeface="Times New Roman" pitchFamily="18" charset="0"/>
                <a:cs typeface="Times New Roman" pitchFamily="18" charset="0"/>
              </a:rPr>
              <a:t>значение</a:t>
            </a:r>
            <a:br>
              <a:rPr lang="ru-RU" sz="2800" b="1" dirty="0">
                <a:latin typeface="Times New Roman" pitchFamily="18" charset="0"/>
                <a:cs typeface="Times New Roman" pitchFamily="18" charset="0"/>
              </a:rPr>
            </a:br>
            <a:r>
              <a:rPr lang="ru-RU" sz="2800" dirty="0" smtClean="0">
                <a:latin typeface="Times New Roman" pitchFamily="18" charset="0"/>
                <a:cs typeface="Times New Roman" pitchFamily="18" charset="0"/>
              </a:rPr>
              <a:t>Многие </a:t>
            </a:r>
            <a:r>
              <a:rPr lang="ru-RU" sz="2800" dirty="0">
                <a:latin typeface="Times New Roman" pitchFamily="18" charset="0"/>
                <a:cs typeface="Times New Roman" pitchFamily="18" charset="0"/>
              </a:rPr>
              <a:t>показатели бухгалтерского учета и (или) бухгалтерской (финансовой) отчетности не поддаются точному определению, а могут быть лишь расчетно (оценочно) определены (оценены</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К </a:t>
            </a:r>
            <a:r>
              <a:rPr lang="ru-RU" sz="2800" dirty="0">
                <a:latin typeface="Times New Roman" pitchFamily="18" charset="0"/>
                <a:cs typeface="Times New Roman" pitchFamily="18" charset="0"/>
              </a:rPr>
              <a:t>оценочным значениям относятся:</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а) сроки полезного использования объектов основных средств, нематериальных активов, прав пользования активами (в том числе условно определенные по договорам аренды с неопределенным сроком аренды);</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789959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60648"/>
            <a:ext cx="8229600" cy="2592288"/>
          </a:xfrm>
        </p:spPr>
        <p:txBody>
          <a:bodyPr>
            <a:normAutofit/>
          </a:bodyPr>
          <a:lstStyle/>
          <a:p>
            <a:r>
              <a:rPr lang="ru-RU" sz="2800" dirty="0" smtClean="0">
                <a:latin typeface="Times New Roman" pitchFamily="18" charset="0"/>
                <a:cs typeface="Times New Roman" pitchFamily="18" charset="0"/>
              </a:rPr>
              <a:t>Приказ Минфина РФ от 28.02.2018 № 36н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«Программа разработки федеральных стандартов бухгалтерского учета для организаций государственного сектора на 2018-2020гг» </a:t>
            </a:r>
            <a:endParaRPr lang="ru-RU" sz="28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4236394904"/>
              </p:ext>
            </p:extLst>
          </p:nvPr>
        </p:nvGraphicFramePr>
        <p:xfrm>
          <a:off x="1691680" y="3140968"/>
          <a:ext cx="5688631" cy="2123440"/>
        </p:xfrm>
        <a:graphic>
          <a:graphicData uri="http://schemas.openxmlformats.org/drawingml/2006/table">
            <a:tbl>
              <a:tblPr firstRow="1" bandRow="1">
                <a:tableStyleId>{5C22544A-7EE6-4342-B048-85BDC9FD1C3A}</a:tableStyleId>
              </a:tblPr>
              <a:tblGrid>
                <a:gridCol w="429010"/>
                <a:gridCol w="1832223"/>
                <a:gridCol w="1142466"/>
                <a:gridCol w="1142466"/>
                <a:gridCol w="1142466"/>
              </a:tblGrid>
              <a:tr h="370840">
                <a:tc>
                  <a:txBody>
                    <a:bodyPr/>
                    <a:lstStyle/>
                    <a:p>
                      <a:r>
                        <a:rPr lang="ru-RU" dirty="0" smtClean="0"/>
                        <a:t>п/п</a:t>
                      </a:r>
                      <a:endParaRPr lang="ru-RU" dirty="0"/>
                    </a:p>
                  </a:txBody>
                  <a:tcPr/>
                </a:tc>
                <a:tc>
                  <a:txBody>
                    <a:bodyPr/>
                    <a:lstStyle/>
                    <a:p>
                      <a:r>
                        <a:rPr lang="ru-RU" dirty="0" smtClean="0"/>
                        <a:t>    периоды</a:t>
                      </a:r>
                      <a:endParaRPr lang="ru-RU" dirty="0"/>
                    </a:p>
                  </a:txBody>
                  <a:tcPr/>
                </a:tc>
                <a:tc>
                  <a:txBody>
                    <a:bodyPr/>
                    <a:lstStyle/>
                    <a:p>
                      <a:r>
                        <a:rPr lang="ru-RU" dirty="0" smtClean="0"/>
                        <a:t> кол-</a:t>
                      </a:r>
                    </a:p>
                    <a:p>
                      <a:r>
                        <a:rPr lang="ru-RU" dirty="0" smtClean="0"/>
                        <a:t>во</a:t>
                      </a:r>
                      <a:endParaRPr lang="ru-RU" dirty="0"/>
                    </a:p>
                  </a:txBody>
                  <a:tcPr/>
                </a:tc>
                <a:tc>
                  <a:txBody>
                    <a:bodyPr/>
                    <a:lstStyle/>
                    <a:p>
                      <a:r>
                        <a:rPr lang="ru-RU" dirty="0" smtClean="0"/>
                        <a:t>новые</a:t>
                      </a:r>
                      <a:endParaRPr lang="ru-RU" dirty="0"/>
                    </a:p>
                  </a:txBody>
                  <a:tcPr/>
                </a:tc>
                <a:tc>
                  <a:txBody>
                    <a:bodyPr/>
                    <a:lstStyle/>
                    <a:p>
                      <a:r>
                        <a:rPr lang="ru-RU" sz="1400" dirty="0" smtClean="0"/>
                        <a:t>внесение изменений</a:t>
                      </a:r>
                      <a:endParaRPr lang="ru-RU" sz="1400" dirty="0"/>
                    </a:p>
                  </a:txBody>
                  <a:tcPr/>
                </a:tc>
              </a:tr>
              <a:tr h="370840">
                <a:tc>
                  <a:txBody>
                    <a:bodyPr/>
                    <a:lstStyle/>
                    <a:p>
                      <a:r>
                        <a:rPr lang="ru-RU" dirty="0" smtClean="0"/>
                        <a:t>1</a:t>
                      </a:r>
                      <a:endParaRPr lang="ru-RU" dirty="0"/>
                    </a:p>
                  </a:txBody>
                  <a:tcPr/>
                </a:tc>
                <a:tc>
                  <a:txBody>
                    <a:bodyPr/>
                    <a:lstStyle/>
                    <a:p>
                      <a:r>
                        <a:rPr lang="ru-RU" dirty="0" smtClean="0"/>
                        <a:t>    2019 год</a:t>
                      </a:r>
                      <a:endParaRPr lang="ru-RU" dirty="0"/>
                    </a:p>
                  </a:txBody>
                  <a:tcPr/>
                </a:tc>
                <a:tc>
                  <a:txBody>
                    <a:bodyPr/>
                    <a:lstStyle/>
                    <a:p>
                      <a:r>
                        <a:rPr lang="ru-RU" dirty="0" smtClean="0"/>
                        <a:t> 12</a:t>
                      </a:r>
                      <a:endParaRPr lang="ru-RU" dirty="0"/>
                    </a:p>
                  </a:txBody>
                  <a:tcPr/>
                </a:tc>
                <a:tc>
                  <a:txBody>
                    <a:bodyPr/>
                    <a:lstStyle/>
                    <a:p>
                      <a:r>
                        <a:rPr lang="ru-RU" dirty="0" smtClean="0"/>
                        <a:t>3</a:t>
                      </a:r>
                      <a:endParaRPr lang="ru-RU" dirty="0"/>
                    </a:p>
                  </a:txBody>
                  <a:tcPr/>
                </a:tc>
                <a:tc>
                  <a:txBody>
                    <a:bodyPr/>
                    <a:lstStyle/>
                    <a:p>
                      <a:r>
                        <a:rPr lang="ru-RU" dirty="0" smtClean="0"/>
                        <a:t>9</a:t>
                      </a:r>
                      <a:endParaRPr lang="ru-RU" dirty="0"/>
                    </a:p>
                  </a:txBody>
                  <a:tcPr/>
                </a:tc>
              </a:tr>
              <a:tr h="370840">
                <a:tc>
                  <a:txBody>
                    <a:bodyPr/>
                    <a:lstStyle/>
                    <a:p>
                      <a:r>
                        <a:rPr lang="ru-RU" dirty="0" smtClean="0"/>
                        <a:t>2</a:t>
                      </a:r>
                      <a:endParaRPr lang="ru-RU" dirty="0"/>
                    </a:p>
                  </a:txBody>
                  <a:tcPr/>
                </a:tc>
                <a:tc>
                  <a:txBody>
                    <a:bodyPr/>
                    <a:lstStyle/>
                    <a:p>
                      <a:r>
                        <a:rPr lang="ru-RU" dirty="0" smtClean="0"/>
                        <a:t>    2020</a:t>
                      </a:r>
                      <a:r>
                        <a:rPr lang="ru-RU" baseline="0" dirty="0" smtClean="0"/>
                        <a:t> год</a:t>
                      </a:r>
                      <a:endParaRPr lang="ru-RU" dirty="0"/>
                    </a:p>
                  </a:txBody>
                  <a:tcPr/>
                </a:tc>
                <a:tc>
                  <a:txBody>
                    <a:bodyPr/>
                    <a:lstStyle/>
                    <a:p>
                      <a:r>
                        <a:rPr lang="ru-RU" dirty="0" smtClean="0"/>
                        <a:t>17</a:t>
                      </a:r>
                      <a:endParaRPr lang="ru-RU" dirty="0"/>
                    </a:p>
                  </a:txBody>
                  <a:tcPr/>
                </a:tc>
                <a:tc>
                  <a:txBody>
                    <a:bodyPr/>
                    <a:lstStyle/>
                    <a:p>
                      <a:r>
                        <a:rPr lang="ru-RU" dirty="0" smtClean="0"/>
                        <a:t>8</a:t>
                      </a:r>
                      <a:endParaRPr lang="ru-RU" dirty="0"/>
                    </a:p>
                  </a:txBody>
                  <a:tcPr/>
                </a:tc>
                <a:tc>
                  <a:txBody>
                    <a:bodyPr/>
                    <a:lstStyle/>
                    <a:p>
                      <a:r>
                        <a:rPr lang="ru-RU" dirty="0" smtClean="0"/>
                        <a:t>9</a:t>
                      </a:r>
                      <a:endParaRPr lang="ru-RU" dirty="0"/>
                    </a:p>
                  </a:txBody>
                  <a:tcPr/>
                </a:tc>
              </a:tr>
              <a:tr h="370840">
                <a:tc>
                  <a:txBody>
                    <a:bodyPr/>
                    <a:lstStyle/>
                    <a:p>
                      <a:r>
                        <a:rPr lang="ru-RU" dirty="0" smtClean="0"/>
                        <a:t>3</a:t>
                      </a:r>
                      <a:endParaRPr lang="ru-RU" dirty="0"/>
                    </a:p>
                  </a:txBody>
                  <a:tcPr/>
                </a:tc>
                <a:tc>
                  <a:txBody>
                    <a:bodyPr/>
                    <a:lstStyle/>
                    <a:p>
                      <a:r>
                        <a:rPr lang="ru-RU" dirty="0" smtClean="0"/>
                        <a:t>    2021 год</a:t>
                      </a:r>
                      <a:endParaRPr lang="ru-RU" dirty="0"/>
                    </a:p>
                  </a:txBody>
                  <a:tcPr/>
                </a:tc>
                <a:tc>
                  <a:txBody>
                    <a:bodyPr/>
                    <a:lstStyle/>
                    <a:p>
                      <a:r>
                        <a:rPr lang="ru-RU" dirty="0" smtClean="0"/>
                        <a:t>17</a:t>
                      </a:r>
                      <a:endParaRPr lang="ru-RU" dirty="0"/>
                    </a:p>
                  </a:txBody>
                  <a:tcPr/>
                </a:tc>
                <a:tc>
                  <a:txBody>
                    <a:bodyPr/>
                    <a:lstStyle/>
                    <a:p>
                      <a:r>
                        <a:rPr lang="ru-RU" dirty="0" smtClean="0"/>
                        <a:t>8</a:t>
                      </a:r>
                      <a:endParaRPr lang="ru-RU" dirty="0"/>
                    </a:p>
                  </a:txBody>
                  <a:tcPr/>
                </a:tc>
                <a:tc>
                  <a:txBody>
                    <a:bodyPr/>
                    <a:lstStyle/>
                    <a:p>
                      <a:r>
                        <a:rPr lang="ru-RU" dirty="0" smtClean="0"/>
                        <a:t>9</a:t>
                      </a:r>
                      <a:endParaRPr lang="ru-RU" dirty="0"/>
                    </a:p>
                  </a:txBody>
                  <a:tcPr/>
                </a:tc>
              </a:tr>
              <a:tr h="370840">
                <a:tc>
                  <a:txBody>
                    <a:bodyPr/>
                    <a:lstStyle/>
                    <a:p>
                      <a:endParaRPr lang="ru-RU" dirty="0"/>
                    </a:p>
                  </a:txBody>
                  <a:tcPr/>
                </a:tc>
                <a:tc>
                  <a:txBody>
                    <a:bodyPr/>
                    <a:lstStyle/>
                    <a:p>
                      <a:r>
                        <a:rPr lang="ru-RU" dirty="0" smtClean="0"/>
                        <a:t>     ВСЕГО</a:t>
                      </a:r>
                      <a:endParaRPr lang="ru-RU" dirty="0"/>
                    </a:p>
                  </a:txBody>
                  <a:tcPr/>
                </a:tc>
                <a:tc>
                  <a:txBody>
                    <a:bodyPr/>
                    <a:lstStyle/>
                    <a:p>
                      <a:r>
                        <a:rPr lang="ru-RU" dirty="0" smtClean="0"/>
                        <a:t>46</a:t>
                      </a:r>
                      <a:endParaRPr lang="ru-RU" dirty="0"/>
                    </a:p>
                  </a:txBody>
                  <a:tcPr/>
                </a:tc>
                <a:tc>
                  <a:txBody>
                    <a:bodyPr/>
                    <a:lstStyle/>
                    <a:p>
                      <a:r>
                        <a:rPr lang="ru-RU" dirty="0" smtClean="0"/>
                        <a:t>19</a:t>
                      </a:r>
                      <a:endParaRPr lang="ru-RU" dirty="0"/>
                    </a:p>
                  </a:txBody>
                  <a:tcPr/>
                </a:tc>
                <a:tc>
                  <a:txBody>
                    <a:bodyPr/>
                    <a:lstStyle/>
                    <a:p>
                      <a:r>
                        <a:rPr lang="ru-RU" dirty="0" smtClean="0"/>
                        <a:t>27</a:t>
                      </a:r>
                      <a:endParaRPr lang="ru-RU" dirty="0"/>
                    </a:p>
                  </a:txBody>
                  <a:tcPr/>
                </a:tc>
              </a:tr>
            </a:tbl>
          </a:graphicData>
        </a:graphic>
      </p:graphicFrame>
    </p:spTree>
    <p:extLst>
      <p:ext uri="{BB962C8B-B14F-4D97-AF65-F5344CB8AC3E}">
        <p14:creationId xmlns:p14="http://schemas.microsoft.com/office/powerpoint/2010/main" val="551523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5472608"/>
          </a:xfrm>
          <a:ln w="76200">
            <a:solidFill>
              <a:srgbClr val="00B0F0"/>
            </a:solidFill>
          </a:ln>
        </p:spPr>
        <p:txBody>
          <a:bodyPr>
            <a:noAutofit/>
          </a:bodyPr>
          <a:lstStyle/>
          <a:p>
            <a:r>
              <a:rPr lang="ru-RU" sz="2800" dirty="0">
                <a:latin typeface="Times New Roman" pitchFamily="18" charset="0"/>
                <a:cs typeface="Times New Roman" pitchFamily="18" charset="0"/>
              </a:rPr>
              <a:t>б) величины оценочных резервов (например, резервов на предстоящую оплату отпусков за фактически отработанное время </a:t>
            </a:r>
            <a:r>
              <a:rPr lang="ru-RU" sz="2800" dirty="0" smtClean="0">
                <a:latin typeface="Times New Roman" pitchFamily="18" charset="0"/>
                <a:cs typeface="Times New Roman" pitchFamily="18" charset="0"/>
              </a:rPr>
              <a:t>отработанное </a:t>
            </a:r>
            <a:r>
              <a:rPr lang="ru-RU" sz="2800" dirty="0">
                <a:latin typeface="Times New Roman" pitchFamily="18" charset="0"/>
                <a:cs typeface="Times New Roman" pitchFamily="18" charset="0"/>
              </a:rPr>
              <a:t>время или компенсаций за неиспользованный отпуск, в том числе при увольнении, включая платежи на обязательное социальное страхование сотрудника (служащего) учреждения; резервов предстоящей оплаты по требованию покупателей гарантийного ремонта, текущего обслуживания в случаях, предусмотренных договором поставки);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в) величины амортизационных отчислений;</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61890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5472608"/>
          </a:xfrm>
          <a:ln w="76200">
            <a:solidFill>
              <a:srgbClr val="00B0F0"/>
            </a:solidFill>
          </a:ln>
        </p:spPr>
        <p:txBody>
          <a:bodyPr>
            <a:noAutofit/>
          </a:bodyPr>
          <a:lstStyle/>
          <a:p>
            <a:r>
              <a:rPr lang="ru-RU" sz="2800" dirty="0" smtClean="0">
                <a:latin typeface="Times New Roman" pitchFamily="18" charset="0"/>
                <a:cs typeface="Times New Roman" pitchFamily="18" charset="0"/>
              </a:rPr>
              <a:t>г</a:t>
            </a:r>
            <a:r>
              <a:rPr lang="ru-RU" sz="2800" dirty="0">
                <a:latin typeface="Times New Roman" pitchFamily="18" charset="0"/>
                <a:cs typeface="Times New Roman" pitchFamily="18" charset="0"/>
              </a:rPr>
              <a:t>) величины стоимости нефинансовых активов в случаях, предусмотренных федеральными и (или) отраслевыми стандартами бухгалтерского учета для организаций государственного сектора (например, стоимостные значения справедливых стоимостей нефинансовых активов;</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д) иные значения показателей, </a:t>
            </a:r>
            <a:r>
              <a:rPr lang="ru-RU" sz="2800" dirty="0" smtClean="0">
                <a:latin typeface="Times New Roman" pitchFamily="18" charset="0"/>
                <a:cs typeface="Times New Roman" pitchFamily="18" charset="0"/>
              </a:rPr>
              <a:t>рассчитываемые </a:t>
            </a:r>
            <a:r>
              <a:rPr lang="ru-RU" sz="2800" dirty="0">
                <a:latin typeface="Times New Roman" pitchFamily="18" charset="0"/>
                <a:cs typeface="Times New Roman" pitchFamily="18" charset="0"/>
              </a:rPr>
              <a:t>или приблизительно (оценочно) определяемые на основе экспертных заключений (профессиональных суждений) при отсутствии точного способа их определения (расчетная оценка).</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5472324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3744416"/>
          </a:xfrm>
          <a:ln w="76200">
            <a:solidFill>
              <a:srgbClr val="00B0F0"/>
            </a:solidFill>
          </a:ln>
        </p:spPr>
        <p:txBody>
          <a:bodyPr>
            <a:noAutofit/>
          </a:bodyPr>
          <a:lstStyle/>
          <a:p>
            <a:r>
              <a:rPr lang="ru-RU" sz="2800" dirty="0">
                <a:latin typeface="Times New Roman" pitchFamily="18" charset="0"/>
                <a:cs typeface="Times New Roman" pitchFamily="18" charset="0"/>
              </a:rPr>
              <a:t>Например, оценка ожидаемых доходов от предоставления имущества в аренду (доходов будущих периодов), прогнозные показатели доходов бюджета, оценка безнадежных долгов (сомнительной задолженности) по налоговым (неналоговым) доходам.</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1233819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5472608"/>
          </a:xfrm>
          <a:ln w="76200">
            <a:solidFill>
              <a:srgbClr val="00B0F0"/>
            </a:solidFill>
          </a:ln>
        </p:spPr>
        <p:txBody>
          <a:bodyPr>
            <a:noAutofit/>
          </a:bodyPr>
          <a:lstStyle/>
          <a:p>
            <a:r>
              <a:rPr lang="ru-RU" sz="2800" dirty="0">
                <a:latin typeface="Times New Roman" pitchFamily="18" charset="0"/>
                <a:cs typeface="Times New Roman" pitchFamily="18" charset="0"/>
              </a:rPr>
              <a:t>Пересмотр (корректировка) оценочных значений</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в результате появления новой информации, накопления опыта, вследствие изменения допущений, обстоятельств, или последующих событий (в том числе изменение информации), на основе которых были определены суммовые величины оценочных значений, не является исправлением ошибки и изменением учетной политики</a:t>
            </a:r>
            <a:r>
              <a:rPr lang="ru-RU" sz="2800" dirty="0" smtClean="0">
                <a:latin typeface="Times New Roman" pitchFamily="18" charset="0"/>
                <a:cs typeface="Times New Roman" pitchFamily="18" charset="0"/>
              </a:rPr>
              <a:t>.</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Информация о таких корректировках не подлежит раскрытию в бухгалтерской (финансовой) отчетности</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583763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052736"/>
            <a:ext cx="8229600" cy="4104456"/>
          </a:xfrm>
          <a:ln w="76200">
            <a:solidFill>
              <a:srgbClr val="00B0F0"/>
            </a:solidFill>
          </a:ln>
        </p:spPr>
        <p:txBody>
          <a:bodyPr>
            <a:noAutofit/>
          </a:bodyPr>
          <a:lstStyle/>
          <a:p>
            <a:r>
              <a:rPr lang="ru-RU" sz="2800" dirty="0">
                <a:latin typeface="Times New Roman" pitchFamily="18" charset="0"/>
                <a:cs typeface="Times New Roman" pitchFamily="18" charset="0"/>
              </a:rPr>
              <a:t>Изменение </a:t>
            </a:r>
            <a:r>
              <a:rPr lang="ru-RU" sz="2800" b="1" i="1" dirty="0">
                <a:latin typeface="Times New Roman" pitchFamily="18" charset="0"/>
                <a:cs typeface="Times New Roman" pitchFamily="18" charset="0"/>
              </a:rPr>
              <a:t>оценочного значения </a:t>
            </a:r>
            <a:r>
              <a:rPr lang="ru-RU" sz="2800" dirty="0">
                <a:latin typeface="Times New Roman" pitchFamily="18" charset="0"/>
                <a:cs typeface="Times New Roman" pitchFamily="18" charset="0"/>
              </a:rPr>
              <a:t>отражается в бухгалтерской (финансовой) отчетности перспективно.</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Изменение </a:t>
            </a:r>
            <a:r>
              <a:rPr lang="ru-RU" sz="2800" b="1" i="1" dirty="0">
                <a:latin typeface="Times New Roman" pitchFamily="18" charset="0"/>
                <a:cs typeface="Times New Roman" pitchFamily="18" charset="0"/>
              </a:rPr>
              <a:t>метода определения </a:t>
            </a:r>
            <a:r>
              <a:rPr lang="ru-RU" sz="2800" dirty="0">
                <a:latin typeface="Times New Roman" pitchFamily="18" charset="0"/>
                <a:cs typeface="Times New Roman" pitchFamily="18" charset="0"/>
              </a:rPr>
              <a:t>(расчета) оценочного значения является изменением учетной политики и подлежит раскрытию в бухгалтерской (финансовой) отчетности субъекта учета путем ретроспективного применения измененной учетной </a:t>
            </a:r>
            <a:r>
              <a:rPr lang="ru-RU" sz="2800" dirty="0" smtClean="0">
                <a:latin typeface="Times New Roman" pitchFamily="18" charset="0"/>
                <a:cs typeface="Times New Roman" pitchFamily="18" charset="0"/>
              </a:rPr>
              <a:t>политики.</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6589021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6192688"/>
          </a:xfrm>
          <a:ln w="76200">
            <a:solidFill>
              <a:srgbClr val="00B0F0"/>
            </a:solidFill>
          </a:ln>
        </p:spPr>
        <p:txBody>
          <a:bodyPr>
            <a:noAutofit/>
          </a:bodyPr>
          <a:lstStyle/>
          <a:p>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Ошибкой</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в бухгалтерской (финансовой) отчетности считается пропуск и (или) искажение, возникшее при ведении бухгалтерского учета и (или) формировании бухгалтерской (финансовой) отчетности в результате неправильного использования или неиспользования информации о фактах хозяйственной жизни отчетного периода, которая была доступна на дату подписания бухгалтерской (финансовой) отчетности и должна была быть получена и использована при подготовке бухгалтерской (финансовой) </a:t>
            </a:r>
            <a:r>
              <a:rPr lang="ru-RU" sz="2800" dirty="0" smtClean="0">
                <a:latin typeface="Times New Roman" pitchFamily="18" charset="0"/>
                <a:cs typeface="Times New Roman" pitchFamily="18" charset="0"/>
              </a:rPr>
              <a:t>отчетности.</a:t>
            </a:r>
            <a:r>
              <a:rPr lang="ru-RU" sz="2800" dirty="0"/>
              <a:t> </a:t>
            </a:r>
            <a:r>
              <a:rPr lang="ru-RU" sz="2800" dirty="0" smtClean="0"/>
              <a:t/>
            </a:r>
            <a:br>
              <a:rPr lang="ru-RU" sz="2800" dirty="0" smtClean="0"/>
            </a:br>
            <a:r>
              <a:rPr lang="ru-RU" sz="2800" dirty="0" smtClean="0">
                <a:latin typeface="Times New Roman" pitchFamily="18" charset="0"/>
                <a:cs typeface="Times New Roman" pitchFamily="18" charset="0"/>
              </a:rPr>
              <a:t>Датой </a:t>
            </a:r>
            <a:r>
              <a:rPr lang="ru-RU" sz="2800" dirty="0">
                <a:latin typeface="Times New Roman" pitchFamily="18" charset="0"/>
                <a:cs typeface="Times New Roman" pitchFamily="18" charset="0"/>
              </a:rPr>
              <a:t>подписания бухгалтерской (финансовой) отчетности считается </a:t>
            </a:r>
            <a:r>
              <a:rPr lang="ru-RU" sz="2800" b="1" i="1" dirty="0">
                <a:latin typeface="Times New Roman" pitchFamily="18" charset="0"/>
                <a:cs typeface="Times New Roman" pitchFamily="18" charset="0"/>
              </a:rPr>
              <a:t>дата подписания полного комплекта </a:t>
            </a:r>
            <a:r>
              <a:rPr lang="ru-RU" sz="2800" dirty="0">
                <a:latin typeface="Times New Roman" pitchFamily="18" charset="0"/>
                <a:cs typeface="Times New Roman" pitchFamily="18" charset="0"/>
              </a:rPr>
              <a:t>бухгалтерской (финансовой) отчетности.</a:t>
            </a:r>
            <a:br>
              <a:rPr lang="ru-RU" sz="2800" dirty="0">
                <a:latin typeface="Times New Roman" pitchFamily="18" charset="0"/>
                <a:cs typeface="Times New Roman" pitchFamily="18" charset="0"/>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7531308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12776"/>
            <a:ext cx="8229600" cy="2808312"/>
          </a:xfrm>
          <a:ln w="76200">
            <a:solidFill>
              <a:srgbClr val="00B0F0"/>
            </a:solidFill>
          </a:ln>
        </p:spPr>
        <p:txBody>
          <a:bodyPr>
            <a:noAutofit/>
          </a:bodyPr>
          <a:lstStyle/>
          <a:p>
            <a:r>
              <a:rPr lang="ru-RU" sz="2800" dirty="0">
                <a:latin typeface="Times New Roman" pitchFamily="18" charset="0"/>
                <a:cs typeface="Times New Roman" pitchFamily="18" charset="0"/>
              </a:rPr>
              <a:t>Ошибка отчетного периода классифицируется в зависимости от периода, в котором она была допущена:</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ошибка отчетного </a:t>
            </a:r>
            <a:r>
              <a:rPr lang="ru-RU" sz="2800" dirty="0" smtClean="0">
                <a:latin typeface="Times New Roman" pitchFamily="18" charset="0"/>
                <a:cs typeface="Times New Roman" pitchFamily="18" charset="0"/>
              </a:rPr>
              <a:t>года и</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ошибка прошлых </a:t>
            </a:r>
            <a:r>
              <a:rPr lang="ru-RU" sz="2800" dirty="0" smtClean="0">
                <a:latin typeface="Times New Roman" pitchFamily="18" charset="0"/>
                <a:cs typeface="Times New Roman" pitchFamily="18" charset="0"/>
              </a:rPr>
              <a:t>лет.</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71590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4536504"/>
          </a:xfrm>
          <a:ln w="76200">
            <a:solidFill>
              <a:srgbClr val="00B0F0"/>
            </a:solidFill>
          </a:ln>
        </p:spPr>
        <p:txBody>
          <a:bodyPr>
            <a:noAutofit/>
          </a:bodyPr>
          <a:lstStyle/>
          <a:p>
            <a:r>
              <a:rPr lang="ru-RU" sz="2800" dirty="0" smtClean="0"/>
              <a:t/>
            </a:r>
            <a:br>
              <a:rPr lang="ru-RU" sz="2800" dirty="0" smtClean="0"/>
            </a:br>
            <a:r>
              <a:rPr lang="ru-RU" sz="2800" dirty="0"/>
              <a:t/>
            </a:r>
            <a:br>
              <a:rPr lang="ru-RU" sz="2800" dirty="0"/>
            </a:br>
            <a:r>
              <a:rPr lang="ru-RU" sz="2800" dirty="0" smtClean="0">
                <a:latin typeface="Times New Roman" pitchFamily="18" charset="0"/>
                <a:cs typeface="Times New Roman" pitchFamily="18" charset="0"/>
              </a:rPr>
              <a:t>В </a:t>
            </a:r>
            <a:r>
              <a:rPr lang="ru-RU" sz="2800" dirty="0">
                <a:latin typeface="Times New Roman" pitchFamily="18" charset="0"/>
                <a:cs typeface="Times New Roman" pitchFamily="18" charset="0"/>
              </a:rPr>
              <a:t>случае когда ошибка в бухгалтерской (финансовой) отчетности была допущена </a:t>
            </a:r>
            <a:r>
              <a:rPr lang="ru-RU" sz="2800" b="1" i="1" dirty="0">
                <a:latin typeface="Times New Roman" pitchFamily="18" charset="0"/>
                <a:cs typeface="Times New Roman" pitchFamily="18" charset="0"/>
              </a:rPr>
              <a:t>при ведении бухгалтерского учета</a:t>
            </a:r>
            <a:r>
              <a:rPr lang="ru-RU" sz="2800" dirty="0">
                <a:latin typeface="Times New Roman" pitchFamily="18" charset="0"/>
                <a:cs typeface="Times New Roman" pitchFamily="18" charset="0"/>
              </a:rPr>
              <a:t>, ее исправление осуществляется дополнительной бухгалтерской записью либо бухгалтерской записью способом "Красное </a:t>
            </a:r>
            <a:r>
              <a:rPr lang="ru-RU" sz="2800" dirty="0" err="1">
                <a:latin typeface="Times New Roman" pitchFamily="18" charset="0"/>
                <a:cs typeface="Times New Roman" pitchFamily="18" charset="0"/>
              </a:rPr>
              <a:t>сторно</a:t>
            </a:r>
            <a:r>
              <a:rPr lang="ru-RU" sz="2800" dirty="0">
                <a:latin typeface="Times New Roman" pitchFamily="18" charset="0"/>
                <a:cs typeface="Times New Roman" pitchFamily="18" charset="0"/>
              </a:rPr>
              <a:t>" и </a:t>
            </a:r>
            <a:r>
              <a:rPr lang="ru-RU" sz="2800" dirty="0" smtClean="0">
                <a:latin typeface="Times New Roman" pitchFamily="18" charset="0"/>
                <a:cs typeface="Times New Roman" pitchFamily="18" charset="0"/>
              </a:rPr>
              <a:t>с </a:t>
            </a:r>
            <a:r>
              <a:rPr lang="ru-RU" sz="2800" dirty="0">
                <a:latin typeface="Times New Roman" pitchFamily="18" charset="0"/>
                <a:cs typeface="Times New Roman" pitchFamily="18" charset="0"/>
              </a:rPr>
              <a:t>формированием бухгалтерской (финансовой) отчетности с учетом выявленных ошибок (</a:t>
            </a:r>
            <a:r>
              <a:rPr lang="ru-RU" sz="2800" dirty="0" smtClean="0">
                <a:latin typeface="Times New Roman" pitchFamily="18" charset="0"/>
                <a:cs typeface="Times New Roman" pitchFamily="18" charset="0"/>
              </a:rPr>
              <a:t>корректировки) бухгалтерской </a:t>
            </a:r>
            <a:r>
              <a:rPr lang="ru-RU" sz="2800" dirty="0">
                <a:latin typeface="Times New Roman" pitchFamily="18" charset="0"/>
                <a:cs typeface="Times New Roman" pitchFamily="18" charset="0"/>
              </a:rPr>
              <a:t>(финансовой) отчетности</a:t>
            </a:r>
            <a:r>
              <a:rPr lang="ru-RU" sz="2800" dirty="0"/>
              <a:t>.</a:t>
            </a:r>
            <a:br>
              <a:rPr lang="ru-RU" sz="2800" dirty="0"/>
            </a:br>
            <a:r>
              <a:rPr lang="ru-RU" sz="2800" dirty="0"/>
              <a:t/>
            </a:r>
            <a:br>
              <a:rPr lang="ru-RU" sz="2800" dirty="0"/>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20211234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64704"/>
            <a:ext cx="8229600" cy="4608512"/>
          </a:xfrm>
          <a:ln w="76200">
            <a:solidFill>
              <a:srgbClr val="00B0F0"/>
            </a:solidFill>
          </a:ln>
        </p:spPr>
        <p:txBody>
          <a:bodyPr>
            <a:noAutofit/>
          </a:bodyPr>
          <a:lstStyle/>
          <a:p>
            <a:r>
              <a:rPr lang="ru-RU" sz="2800" dirty="0" smtClean="0"/>
              <a:t/>
            </a:r>
            <a:br>
              <a:rPr lang="ru-RU" sz="2800" dirty="0" smtClean="0"/>
            </a:br>
            <a:r>
              <a:rPr lang="ru-RU" sz="2800" dirty="0"/>
              <a:t/>
            </a:r>
            <a:br>
              <a:rPr lang="ru-RU" sz="2800" dirty="0"/>
            </a:br>
            <a:r>
              <a:rPr lang="ru-RU" sz="2800" dirty="0" smtClean="0">
                <a:latin typeface="Times New Roman" pitchFamily="18" charset="0"/>
                <a:cs typeface="Times New Roman" pitchFamily="18" charset="0"/>
              </a:rPr>
              <a:t>В </a:t>
            </a:r>
            <a:r>
              <a:rPr lang="ru-RU" sz="2800" dirty="0">
                <a:latin typeface="Times New Roman" pitchFamily="18" charset="0"/>
                <a:cs typeface="Times New Roman" pitchFamily="18" charset="0"/>
              </a:rPr>
              <a:t>случае когда ошибка в бухгалтерской (финансовой) отчетности была допущена </a:t>
            </a:r>
            <a:r>
              <a:rPr lang="ru-RU" sz="2800" b="1" i="1" dirty="0">
                <a:latin typeface="Times New Roman" pitchFamily="18" charset="0"/>
                <a:cs typeface="Times New Roman" pitchFamily="18" charset="0"/>
              </a:rPr>
              <a:t>при формировании бухгалтерской (финансовой) отчетности</a:t>
            </a:r>
            <a:r>
              <a:rPr lang="ru-RU" sz="2800" dirty="0">
                <a:latin typeface="Times New Roman" pitchFamily="18" charset="0"/>
                <a:cs typeface="Times New Roman" pitchFamily="18" charset="0"/>
              </a:rPr>
              <a:t>, в том числе консолидированной, такая ошибка уточняется посредством корректировки бухгалтерской (финансовой) </a:t>
            </a:r>
            <a:r>
              <a:rPr lang="ru-RU" sz="2800" dirty="0" smtClean="0">
                <a:latin typeface="Times New Roman" pitchFamily="18" charset="0"/>
                <a:cs typeface="Times New Roman" pitchFamily="18" charset="0"/>
              </a:rPr>
              <a:t>отчетности и формированием </a:t>
            </a:r>
            <a:r>
              <a:rPr lang="ru-RU" sz="2800" dirty="0">
                <a:latin typeface="Times New Roman" pitchFamily="18" charset="0"/>
                <a:cs typeface="Times New Roman" pitchFamily="18" charset="0"/>
              </a:rPr>
              <a:t>уточненной бухгалтерской (финансовой) отчетности) и </a:t>
            </a:r>
            <a:r>
              <a:rPr lang="ru-RU" sz="2800" dirty="0" smtClean="0">
                <a:latin typeface="Times New Roman" pitchFamily="18" charset="0"/>
                <a:cs typeface="Times New Roman" pitchFamily="18" charset="0"/>
              </a:rPr>
              <a:t>раскрытием </a:t>
            </a:r>
            <a:r>
              <a:rPr lang="ru-RU" sz="2800" dirty="0">
                <a:latin typeface="Times New Roman" pitchFamily="18" charset="0"/>
                <a:cs typeface="Times New Roman" pitchFamily="18" charset="0"/>
              </a:rPr>
              <a:t>информации в бухгалтерской (финансовой) отчетности.</a:t>
            </a:r>
            <a:br>
              <a:rPr lang="ru-RU" sz="2800" dirty="0">
                <a:latin typeface="Times New Roman" pitchFamily="18" charset="0"/>
                <a:cs typeface="Times New Roman" pitchFamily="18" charset="0"/>
              </a:rPr>
            </a:br>
            <a:r>
              <a:rPr lang="ru-RU" sz="2800" dirty="0"/>
              <a:t/>
            </a:r>
            <a:br>
              <a:rPr lang="ru-RU" sz="2800" dirty="0"/>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383346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6120680"/>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Напомним</a:t>
            </a:r>
            <a:r>
              <a:rPr lang="ru-RU" sz="1800" dirty="0">
                <a:latin typeface="Times New Roman" pitchFamily="18" charset="0"/>
                <a:cs typeface="Times New Roman" pitchFamily="18" charset="0"/>
              </a:rPr>
              <a:t>, </a:t>
            </a:r>
            <a:r>
              <a:rPr lang="ru-RU" sz="1800" dirty="0" smtClean="0">
                <a:latin typeface="Times New Roman" pitchFamily="18" charset="0"/>
                <a:cs typeface="Times New Roman" pitchFamily="18" charset="0"/>
              </a:rPr>
              <a:t> что  уже с 1 января 2018 года вступили в силу  следующие федеральные  стандарты бухгалтерского  учета для организаций государственного сектора, утвержденные приказами Минфина России:</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1. от </a:t>
            </a:r>
            <a:r>
              <a:rPr lang="ru-RU" sz="1800" dirty="0">
                <a:latin typeface="Times New Roman" pitchFamily="18" charset="0"/>
                <a:cs typeface="Times New Roman" pitchFamily="18" charset="0"/>
              </a:rPr>
              <a:t>31.12.2016 </a:t>
            </a:r>
            <a:r>
              <a:rPr lang="ru-RU" sz="1800" b="1" dirty="0" smtClean="0">
                <a:latin typeface="Times New Roman" pitchFamily="18" charset="0"/>
                <a:cs typeface="Times New Roman" pitchFamily="18" charset="0"/>
              </a:rPr>
              <a:t>№257н  «Основные средства»;</a:t>
            </a:r>
            <a:r>
              <a:rPr lang="ru-RU" sz="1800" b="1" dirty="0" smtClean="0">
                <a:latin typeface="Times New Roman" pitchFamily="18" charset="0"/>
                <a:cs typeface="Times New Roman" pitchFamily="18" charset="0"/>
                <a:hlinkClick r:id="rId3"/>
              </a:rPr>
              <a:t> </a:t>
            </a:r>
            <a:br>
              <a:rPr lang="ru-RU" sz="1800" b="1" dirty="0" smtClean="0">
                <a:latin typeface="Times New Roman" pitchFamily="18" charset="0"/>
                <a:cs typeface="Times New Roman" pitchFamily="18" charset="0"/>
                <a:hlinkClick r:id="rId3"/>
              </a:rPr>
            </a:br>
            <a:r>
              <a:rPr lang="ru-RU" sz="1800" dirty="0" smtClean="0">
                <a:latin typeface="Times New Roman" pitchFamily="18" charset="0"/>
                <a:cs typeface="Times New Roman" pitchFamily="18" charset="0"/>
                <a:hlinkClick r:id="rId3"/>
              </a:rPr>
              <a:t/>
            </a:r>
            <a:br>
              <a:rPr lang="ru-RU" sz="1800" dirty="0" smtClean="0">
                <a:latin typeface="Times New Roman" pitchFamily="18" charset="0"/>
                <a:cs typeface="Times New Roman" pitchFamily="18" charset="0"/>
                <a:hlinkClick r:id="rId3"/>
              </a:rPr>
            </a:br>
            <a:r>
              <a:rPr lang="ru-RU" sz="1800" dirty="0" smtClean="0">
                <a:latin typeface="Times New Roman" pitchFamily="18" charset="0"/>
                <a:cs typeface="Times New Roman" pitchFamily="18" charset="0"/>
              </a:rPr>
              <a:t>2.  от </a:t>
            </a:r>
            <a:r>
              <a:rPr lang="ru-RU" sz="1800" dirty="0">
                <a:latin typeface="Times New Roman" pitchFamily="18" charset="0"/>
                <a:cs typeface="Times New Roman" pitchFamily="18" charset="0"/>
              </a:rPr>
              <a:t>31.12.2016 </a:t>
            </a:r>
            <a:r>
              <a:rPr lang="ru-RU" sz="1800" b="1" dirty="0" smtClean="0">
                <a:latin typeface="Times New Roman" pitchFamily="18" charset="0"/>
                <a:cs typeface="Times New Roman" pitchFamily="18" charset="0"/>
              </a:rPr>
              <a:t>№259н «Обесценение активов»;</a:t>
            </a:r>
            <a:r>
              <a:rPr lang="ru-RU" sz="1800" b="1" dirty="0" smtClean="0">
                <a:latin typeface="Times New Roman" pitchFamily="18" charset="0"/>
                <a:cs typeface="Times New Roman" pitchFamily="18" charset="0"/>
                <a:hlinkClick r:id="rId4"/>
              </a:rPr>
              <a:t> </a:t>
            </a:r>
            <a:br>
              <a:rPr lang="ru-RU" sz="1800" b="1" dirty="0" smtClean="0">
                <a:latin typeface="Times New Roman" pitchFamily="18" charset="0"/>
                <a:cs typeface="Times New Roman" pitchFamily="18" charset="0"/>
                <a:hlinkClick r:id="rId4"/>
              </a:rPr>
            </a:br>
            <a:r>
              <a:rPr lang="ru-RU" sz="1800" dirty="0" smtClean="0">
                <a:latin typeface="Times New Roman" pitchFamily="18" charset="0"/>
                <a:cs typeface="Times New Roman" pitchFamily="18" charset="0"/>
                <a:hlinkClick r:id="rId4"/>
              </a:rPr>
              <a:t/>
            </a:r>
            <a:br>
              <a:rPr lang="ru-RU" sz="1800" dirty="0" smtClean="0">
                <a:latin typeface="Times New Roman" pitchFamily="18" charset="0"/>
                <a:cs typeface="Times New Roman" pitchFamily="18" charset="0"/>
                <a:hlinkClick r:id="rId4"/>
              </a:rPr>
            </a:br>
            <a:r>
              <a:rPr lang="ru-RU" sz="1800" dirty="0" smtClean="0">
                <a:latin typeface="Times New Roman" pitchFamily="18" charset="0"/>
                <a:cs typeface="Times New Roman" pitchFamily="18" charset="0"/>
              </a:rPr>
              <a:t>3.  </a:t>
            </a:r>
            <a:r>
              <a:rPr lang="ru-RU" sz="1800" dirty="0">
                <a:latin typeface="Times New Roman" pitchFamily="18" charset="0"/>
                <a:cs typeface="Times New Roman" pitchFamily="18" charset="0"/>
              </a:rPr>
              <a:t>от 31.12.2016 </a:t>
            </a:r>
            <a:r>
              <a:rPr lang="ru-RU" sz="1800" b="1" dirty="0" smtClean="0">
                <a:latin typeface="Times New Roman" pitchFamily="18" charset="0"/>
                <a:cs typeface="Times New Roman" pitchFamily="18" charset="0"/>
              </a:rPr>
              <a:t>№256н «Концептуальные </a:t>
            </a:r>
            <a:r>
              <a:rPr lang="ru-RU" sz="1800" b="1" dirty="0">
                <a:latin typeface="Times New Roman" pitchFamily="18" charset="0"/>
                <a:cs typeface="Times New Roman" pitchFamily="18" charset="0"/>
              </a:rPr>
              <a:t>основы бухгалтерского учета и отчетности </a:t>
            </a:r>
            <a:r>
              <a:rPr lang="ru-RU" sz="1800" b="1" dirty="0" smtClean="0">
                <a:latin typeface="Times New Roman" pitchFamily="18" charset="0"/>
                <a:cs typeface="Times New Roman" pitchFamily="18" charset="0"/>
              </a:rPr>
              <a:t>организаций государственного сектора»;</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t>
            </a:r>
            <a:br>
              <a:rPr lang="ru-RU" sz="1800" b="1"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4.  </a:t>
            </a:r>
            <a:r>
              <a:rPr lang="ru-RU" sz="1800" dirty="0">
                <a:latin typeface="Times New Roman" pitchFamily="18" charset="0"/>
                <a:cs typeface="Times New Roman" pitchFamily="18" charset="0"/>
              </a:rPr>
              <a:t>от 31.12.2016 </a:t>
            </a:r>
            <a:r>
              <a:rPr lang="ru-RU" sz="1800" b="1" dirty="0" smtClean="0">
                <a:latin typeface="Times New Roman" pitchFamily="18" charset="0"/>
                <a:cs typeface="Times New Roman" pitchFamily="18" charset="0"/>
              </a:rPr>
              <a:t>№258н «Аренда»;</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5. от 31.12.2016 </a:t>
            </a:r>
            <a:r>
              <a:rPr lang="ru-RU" sz="1800" b="1" dirty="0" smtClean="0">
                <a:latin typeface="Times New Roman" pitchFamily="18" charset="0"/>
                <a:cs typeface="Times New Roman" pitchFamily="18" charset="0"/>
              </a:rPr>
              <a:t>№260н «Представление бухгалтерской (финансовой) отчетности». </a:t>
            </a:r>
            <a:br>
              <a:rPr lang="ru-RU" sz="1800" b="1"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2000" i="1" dirty="0" smtClean="0">
                <a:solidFill>
                  <a:srgbClr val="7030A0"/>
                </a:solidFill>
                <a:latin typeface="Times New Roman" pitchFamily="18" charset="0"/>
                <a:cs typeface="Times New Roman" pitchFamily="18" charset="0"/>
              </a:rPr>
              <a:t>В связи с этим Минфином России направлялись  письма и методические указания по их применению как в переходный период (первое применение), так и для дальнейшей работы.</a:t>
            </a:r>
            <a:br>
              <a:rPr lang="ru-RU" sz="2000" i="1" dirty="0" smtClean="0">
                <a:solidFill>
                  <a:srgbClr val="7030A0"/>
                </a:solidFill>
                <a:latin typeface="Times New Roman" pitchFamily="18" charset="0"/>
                <a:cs typeface="Times New Roman" pitchFamily="18" charset="0"/>
              </a:rPr>
            </a:br>
            <a:r>
              <a:rPr lang="ru-RU" sz="2000" i="1" dirty="0" smtClean="0">
                <a:solidFill>
                  <a:srgbClr val="7030A0"/>
                </a:solidFill>
                <a:latin typeface="Times New Roman" pitchFamily="18" charset="0"/>
                <a:cs typeface="Times New Roman" pitchFamily="18" charset="0"/>
              </a:rPr>
              <a:t>Показатели годовой отчетности за 2018 год должны быть составлены с учетом требований федеральных стандартов.</a:t>
            </a:r>
            <a:br>
              <a:rPr lang="ru-RU" sz="2000" i="1" dirty="0" smtClean="0">
                <a:solidFill>
                  <a:srgbClr val="7030A0"/>
                </a:solidFill>
                <a:latin typeface="Times New Roman" pitchFamily="18" charset="0"/>
                <a:cs typeface="Times New Roman" pitchFamily="18" charset="0"/>
              </a:rPr>
            </a:br>
            <a:r>
              <a:rPr lang="ru-RU" sz="2000" dirty="0">
                <a:solidFill>
                  <a:srgbClr val="7030A0"/>
                </a:solidFill>
                <a:latin typeface="Times New Roman" pitchFamily="18" charset="0"/>
                <a:cs typeface="Times New Roman" pitchFamily="18" charset="0"/>
              </a:rPr>
              <a:t/>
            </a:r>
            <a:br>
              <a:rPr lang="ru-RU" sz="2000" dirty="0">
                <a:solidFill>
                  <a:srgbClr val="7030A0"/>
                </a:solidFill>
                <a:latin typeface="Times New Roman" pitchFamily="18" charset="0"/>
                <a:cs typeface="Times New Roman" pitchFamily="18" charset="0"/>
              </a:rPr>
            </a:br>
            <a:endParaRPr lang="ru-RU" sz="2000" dirty="0">
              <a:solidFill>
                <a:srgbClr val="7030A0"/>
              </a:solidFill>
            </a:endParaRPr>
          </a:p>
        </p:txBody>
      </p:sp>
    </p:spTree>
    <p:extLst>
      <p:ext uri="{BB962C8B-B14F-4D97-AF65-F5344CB8AC3E}">
        <p14:creationId xmlns:p14="http://schemas.microsoft.com/office/powerpoint/2010/main" val="342753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548680"/>
            <a:ext cx="8085584" cy="1800200"/>
          </a:xfrm>
        </p:spPr>
        <p:txBody>
          <a:bodyPr>
            <a:noAutofit/>
          </a:bodyPr>
          <a:lstStyle/>
          <a:p>
            <a:r>
              <a:rPr lang="ru-RU" sz="2400" dirty="0" smtClean="0"/>
              <a:t/>
            </a:r>
            <a:br>
              <a:rPr lang="ru-RU" sz="2400" dirty="0" smtClean="0"/>
            </a:br>
            <a:r>
              <a:rPr lang="ru-RU" sz="2400" dirty="0" smtClean="0">
                <a:latin typeface="Times New Roman" pitchFamily="18" charset="0"/>
                <a:cs typeface="Times New Roman" pitchFamily="18" charset="0"/>
              </a:rPr>
              <a:t>Из утвержденных Приказами </a:t>
            </a:r>
            <a:r>
              <a:rPr lang="ru-RU" sz="2400" dirty="0">
                <a:latin typeface="Times New Roman" pitchFamily="18" charset="0"/>
                <a:cs typeface="Times New Roman" pitchFamily="18" charset="0"/>
              </a:rPr>
              <a:t>Минфина </a:t>
            </a:r>
            <a:r>
              <a:rPr lang="ru-RU" sz="2400" dirty="0" smtClean="0">
                <a:latin typeface="Times New Roman" pitchFamily="18" charset="0"/>
                <a:cs typeface="Times New Roman" pitchFamily="18" charset="0"/>
              </a:rPr>
              <a:t>РФ </a:t>
            </a:r>
            <a:r>
              <a:rPr lang="ru-RU" sz="2400" dirty="0">
                <a:latin typeface="Times New Roman" pitchFamily="18" charset="0"/>
                <a:cs typeface="Times New Roman" pitchFamily="18" charset="0"/>
              </a:rPr>
              <a:t>вступают в силу</a:t>
            </a:r>
            <a:r>
              <a:rPr lang="ru-RU" sz="2400" dirty="0" smtClean="0">
                <a:latin typeface="Times New Roman" pitchFamily="18" charset="0"/>
                <a:cs typeface="Times New Roman" pitchFamily="18" charset="0"/>
              </a:rPr>
              <a:t> с </a:t>
            </a:r>
            <a:r>
              <a:rPr lang="ru-RU" sz="2400" dirty="0">
                <a:latin typeface="Times New Roman" pitchFamily="18" charset="0"/>
                <a:cs typeface="Times New Roman" pitchFamily="18" charset="0"/>
              </a:rPr>
              <a:t>1 </a:t>
            </a:r>
            <a:r>
              <a:rPr lang="ru-RU" sz="2400" dirty="0" smtClean="0">
                <a:latin typeface="Times New Roman" pitchFamily="18" charset="0"/>
                <a:cs typeface="Times New Roman" pitchFamily="18" charset="0"/>
              </a:rPr>
              <a:t>января 2019 года следующие федеральные стандарты бухгалтерского учета для организаций государственного сектора:  </a:t>
            </a:r>
            <a:r>
              <a:rPr lang="ru-RU" sz="2400" dirty="0" smtClean="0">
                <a:latin typeface="Times New Roman" pitchFamily="18" charset="0"/>
                <a:cs typeface="Times New Roman" pitchFamily="18" charset="0"/>
                <a:hlinkClick r:id="rId2"/>
              </a:rPr>
              <a:t> </a:t>
            </a:r>
            <a:r>
              <a:rPr lang="ru-RU" sz="2400" dirty="0">
                <a:latin typeface="Times New Roman" pitchFamily="18" charset="0"/>
                <a:cs typeface="Times New Roman" pitchFamily="18" charset="0"/>
              </a:rPr>
              <a:t/>
            </a:r>
            <a:br>
              <a:rPr lang="ru-RU" sz="2400" dirty="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2727244452"/>
              </p:ext>
            </p:extLst>
          </p:nvPr>
        </p:nvGraphicFramePr>
        <p:xfrm>
          <a:off x="683568" y="2492896"/>
          <a:ext cx="8136904" cy="2499464"/>
        </p:xfrm>
        <a:graphic>
          <a:graphicData uri="http://schemas.openxmlformats.org/drawingml/2006/table">
            <a:tbl>
              <a:tblPr firstRow="1" bandRow="1">
                <a:tableStyleId>{5C22544A-7EE6-4342-B048-85BDC9FD1C3A}</a:tableStyleId>
              </a:tblPr>
              <a:tblGrid>
                <a:gridCol w="519378"/>
                <a:gridCol w="5313270"/>
                <a:gridCol w="2304256"/>
              </a:tblGrid>
              <a:tr h="576064">
                <a:tc>
                  <a:txBody>
                    <a:bodyPr/>
                    <a:lstStyle/>
                    <a:p>
                      <a:r>
                        <a:rPr lang="ru-RU" sz="1200" dirty="0" smtClean="0"/>
                        <a:t>п/п</a:t>
                      </a:r>
                      <a:endParaRPr lang="ru-RU" sz="1200" dirty="0"/>
                    </a:p>
                  </a:txBody>
                  <a:tcPr/>
                </a:tc>
                <a:tc>
                  <a:txBody>
                    <a:bodyPr/>
                    <a:lstStyle/>
                    <a:p>
                      <a:r>
                        <a:rPr lang="ru-RU" dirty="0" smtClean="0"/>
                        <a:t>     название ФСБУ для организаций  госсектора</a:t>
                      </a:r>
                      <a:endParaRPr lang="ru-RU" dirty="0"/>
                    </a:p>
                  </a:txBody>
                  <a:tcPr/>
                </a:tc>
                <a:tc>
                  <a:txBody>
                    <a:bodyPr/>
                    <a:lstStyle/>
                    <a:p>
                      <a:r>
                        <a:rPr lang="ru-RU" dirty="0" smtClean="0"/>
                        <a:t> номер и дата</a:t>
                      </a:r>
                      <a:endParaRPr lang="ru-RU" dirty="0"/>
                    </a:p>
                  </a:txBody>
                  <a:tcPr/>
                </a:tc>
              </a:tr>
              <a:tr h="440040">
                <a:tc>
                  <a:txBody>
                    <a:bodyPr/>
                    <a:lstStyle/>
                    <a:p>
                      <a:r>
                        <a:rPr lang="ru-RU" sz="1600" dirty="0" smtClean="0"/>
                        <a:t>1</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u="none" dirty="0" smtClean="0">
                          <a:solidFill>
                            <a:schemeClr val="tx1"/>
                          </a:solidFill>
                        </a:rPr>
                        <a:t> «Учетная политика,</a:t>
                      </a:r>
                      <a:r>
                        <a:rPr lang="ru-RU" sz="1600" u="none" baseline="0" dirty="0" smtClean="0">
                          <a:solidFill>
                            <a:schemeClr val="tx1"/>
                          </a:solidFill>
                        </a:rPr>
                        <a:t> оценочная значение и ошибки</a:t>
                      </a:r>
                      <a:r>
                        <a:rPr lang="ru-RU" sz="1600" u="none" dirty="0" smtClean="0">
                          <a:solidFill>
                            <a:schemeClr val="tx1"/>
                          </a:solidFill>
                        </a:rPr>
                        <a:t>»</a:t>
                      </a:r>
                      <a:endParaRPr lang="ru-RU" sz="1600" dirty="0">
                        <a:solidFill>
                          <a:schemeClr val="tx1"/>
                        </a:solidFill>
                      </a:endParaRPr>
                    </a:p>
                  </a:txBody>
                  <a:tcPr/>
                </a:tc>
                <a:tc>
                  <a:txBody>
                    <a:bodyPr/>
                    <a:lstStyle/>
                    <a:p>
                      <a:r>
                        <a:rPr lang="ru-RU" sz="1800" b="1" dirty="0" smtClean="0"/>
                        <a:t>274н</a:t>
                      </a:r>
                      <a:r>
                        <a:rPr lang="ru-RU" sz="1600" dirty="0" smtClean="0"/>
                        <a:t> </a:t>
                      </a:r>
                      <a:r>
                        <a:rPr lang="ru-RU" sz="1800" dirty="0" smtClean="0"/>
                        <a:t>от 30.12.2017</a:t>
                      </a:r>
                      <a:endParaRPr lang="ru-RU" sz="1800" dirty="0"/>
                    </a:p>
                  </a:txBody>
                  <a:tcPr/>
                </a:tc>
              </a:tr>
              <a:tr h="370840">
                <a:tc>
                  <a:txBody>
                    <a:bodyPr/>
                    <a:lstStyle/>
                    <a:p>
                      <a:r>
                        <a:rPr lang="ru-RU" sz="1600" dirty="0" smtClean="0"/>
                        <a:t>2</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u="none" dirty="0" smtClean="0">
                          <a:solidFill>
                            <a:schemeClr val="tx1"/>
                          </a:solidFill>
                        </a:rPr>
                        <a:t> </a:t>
                      </a:r>
                      <a:r>
                        <a:rPr lang="ru-RU" sz="1600" dirty="0" smtClean="0">
                          <a:solidFill>
                            <a:schemeClr val="tx1"/>
                          </a:solidFill>
                        </a:rPr>
                        <a:t>«События после отчетной даты»</a:t>
                      </a:r>
                    </a:p>
                  </a:txBody>
                  <a:tcPr/>
                </a:tc>
                <a:tc>
                  <a:txBody>
                    <a:bodyPr/>
                    <a:lstStyle/>
                    <a:p>
                      <a:r>
                        <a:rPr lang="ru-RU" sz="1800" b="1" dirty="0" smtClean="0"/>
                        <a:t>275н</a:t>
                      </a:r>
                      <a:r>
                        <a:rPr lang="ru-RU" sz="1800" dirty="0" smtClean="0"/>
                        <a:t> от 30.12.2017</a:t>
                      </a:r>
                      <a:endParaRPr lang="ru-RU" sz="1800" dirty="0"/>
                    </a:p>
                  </a:txBody>
                  <a:tcPr/>
                </a:tc>
              </a:tr>
              <a:tr h="370840">
                <a:tc>
                  <a:txBody>
                    <a:bodyPr/>
                    <a:lstStyle/>
                    <a:p>
                      <a:r>
                        <a:rPr lang="ru-RU" sz="1600" dirty="0" smtClean="0"/>
                        <a:t>3</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u="none" dirty="0" smtClean="0">
                          <a:solidFill>
                            <a:schemeClr val="tx1"/>
                          </a:solidFill>
                        </a:rPr>
                        <a:t> </a:t>
                      </a:r>
                      <a:r>
                        <a:rPr lang="ru-RU" sz="1600" dirty="0" smtClean="0">
                          <a:solidFill>
                            <a:schemeClr val="tx1"/>
                          </a:solidFill>
                        </a:rPr>
                        <a:t>«Отчет о движении денежных средств»</a:t>
                      </a:r>
                      <a:endParaRPr lang="ru-RU" sz="1600" u="none"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smtClean="0"/>
                        <a:t>278н</a:t>
                      </a:r>
                      <a:r>
                        <a:rPr lang="ru-RU" sz="1800" dirty="0" smtClean="0"/>
                        <a:t> от 30.12.2017</a:t>
                      </a:r>
                      <a:endParaRPr lang="ru-RU" sz="1800" dirty="0"/>
                    </a:p>
                  </a:txBody>
                  <a:tcPr/>
                </a:tc>
              </a:tr>
              <a:tr h="370840">
                <a:tc>
                  <a:txBody>
                    <a:bodyPr/>
                    <a:lstStyle/>
                    <a:p>
                      <a:r>
                        <a:rPr lang="ru-RU" sz="1600" dirty="0" smtClean="0"/>
                        <a:t>4</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u="none" dirty="0" smtClean="0">
                          <a:solidFill>
                            <a:schemeClr val="tx1"/>
                          </a:solidFill>
                        </a:rPr>
                        <a:t>«Доходы»</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dirty="0" smtClean="0"/>
                        <a:t> </a:t>
                      </a:r>
                      <a:r>
                        <a:rPr lang="ru-RU" sz="1800" b="1" dirty="0" smtClean="0"/>
                        <a:t>32н</a:t>
                      </a:r>
                      <a:r>
                        <a:rPr lang="ru-RU" sz="1800" dirty="0" smtClean="0"/>
                        <a:t> от 27.02.2018</a:t>
                      </a:r>
                      <a:endParaRPr lang="ru-RU" sz="1800" dirty="0"/>
                    </a:p>
                  </a:txBody>
                  <a:tcPr/>
                </a:tc>
              </a:tr>
              <a:tr h="370840">
                <a:tc>
                  <a:txBody>
                    <a:bodyPr/>
                    <a:lstStyle/>
                    <a:p>
                      <a:r>
                        <a:rPr lang="ru-RU" sz="1600" dirty="0" smtClean="0"/>
                        <a:t>5</a:t>
                      </a:r>
                      <a:endParaRPr lang="ru-RU"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600" dirty="0" smtClean="0"/>
                        <a:t>"Влияние изменений курсов иностранных валют" </a:t>
                      </a:r>
                      <a:endParaRPr lang="ru-RU" sz="1600" u="none"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b="1" dirty="0" smtClean="0"/>
                        <a:t>122н</a:t>
                      </a:r>
                      <a:r>
                        <a:rPr lang="ru-RU" sz="1800" dirty="0" smtClean="0"/>
                        <a:t> от 30.05.2018</a:t>
                      </a:r>
                      <a:endParaRPr lang="ru-RU" sz="1800" dirty="0"/>
                    </a:p>
                  </a:txBody>
                  <a:tcPr/>
                </a:tc>
              </a:tr>
            </a:tbl>
          </a:graphicData>
        </a:graphic>
      </p:graphicFrame>
    </p:spTree>
    <p:extLst>
      <p:ext uri="{BB962C8B-B14F-4D97-AF65-F5344CB8AC3E}">
        <p14:creationId xmlns:p14="http://schemas.microsoft.com/office/powerpoint/2010/main" val="7934445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6120680"/>
          </a:xfrm>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ФСБУ от 30.12.2017</a:t>
            </a:r>
            <a:r>
              <a:rPr lang="ru-RU" sz="2800" dirty="0" smtClean="0">
                <a:latin typeface="Times New Roman" pitchFamily="18" charset="0"/>
                <a:cs typeface="Times New Roman" pitchFamily="18" charset="0"/>
              </a:rPr>
              <a:t> </a:t>
            </a:r>
            <a:r>
              <a:rPr lang="ru-RU" sz="2800" b="1" dirty="0" smtClean="0">
                <a:latin typeface="Times New Roman" pitchFamily="18" charset="0"/>
                <a:cs typeface="Times New Roman" pitchFamily="18" charset="0"/>
              </a:rPr>
              <a:t>№274н </a:t>
            </a:r>
            <a:br>
              <a:rPr lang="ru-RU" sz="2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 «Учетная политика, оценочная значение и ошибки»</a:t>
            </a:r>
            <a:r>
              <a:rPr lang="ru-RU" sz="2800" b="1" dirty="0" smtClean="0">
                <a:latin typeface="Times New Roman" pitchFamily="18" charset="0"/>
                <a:cs typeface="Times New Roman" pitchFamily="18" charset="0"/>
                <a:hlinkClick r:id="rId2"/>
              </a:rPr>
              <a:t/>
            </a:r>
            <a:br>
              <a:rPr lang="ru-RU" sz="2800" b="1" dirty="0" smtClean="0">
                <a:latin typeface="Times New Roman" pitchFamily="18" charset="0"/>
                <a:cs typeface="Times New Roman" pitchFamily="18" charset="0"/>
                <a:hlinkClick r:id="rId2"/>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p>
        </p:txBody>
      </p:sp>
    </p:spTree>
    <p:extLst>
      <p:ext uri="{BB962C8B-B14F-4D97-AF65-F5344CB8AC3E}">
        <p14:creationId xmlns:p14="http://schemas.microsoft.com/office/powerpoint/2010/main" val="2299775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4824536"/>
          </a:xfrm>
          <a:ln w="76200">
            <a:solidFill>
              <a:schemeClr val="accent1"/>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2800" b="1" dirty="0" smtClean="0">
                <a:latin typeface="Times New Roman" pitchFamily="18" charset="0"/>
                <a:cs typeface="Times New Roman" pitchFamily="18" charset="0"/>
              </a:rPr>
              <a:t>МЕТОДИЧЕСКИЕ </a:t>
            </a:r>
            <a:r>
              <a:rPr lang="ru-RU" sz="2800" b="1" dirty="0">
                <a:latin typeface="Times New Roman" pitchFamily="18" charset="0"/>
                <a:cs typeface="Times New Roman" pitchFamily="18" charset="0"/>
              </a:rPr>
              <a:t>РЕКОМЕНДАЦИИ</a:t>
            </a:r>
            <a:br>
              <a:rPr lang="ru-RU" sz="2800" b="1" dirty="0">
                <a:latin typeface="Times New Roman" pitchFamily="18" charset="0"/>
                <a:cs typeface="Times New Roman" pitchFamily="18" charset="0"/>
              </a:rPr>
            </a:br>
            <a:r>
              <a:rPr lang="ru-RU" sz="2800" b="1" dirty="0">
                <a:latin typeface="Times New Roman" pitchFamily="18" charset="0"/>
                <a:cs typeface="Times New Roman" pitchFamily="18" charset="0"/>
              </a:rPr>
              <a:t>ПО ПРИМЕНЕНИЮ </a:t>
            </a:r>
            <a:r>
              <a:rPr lang="ru-RU" sz="2800" b="1" dirty="0" smtClean="0">
                <a:latin typeface="Times New Roman" pitchFamily="18" charset="0"/>
                <a:cs typeface="Times New Roman" pitchFamily="18" charset="0"/>
              </a:rPr>
              <a:t>ФСБУ для ОГС «УЧЕТНАЯ  ПОЛИТИКА</a:t>
            </a:r>
            <a:r>
              <a:rPr lang="ru-RU" sz="2800" b="1" dirty="0">
                <a:latin typeface="Times New Roman" pitchFamily="18" charset="0"/>
                <a:cs typeface="Times New Roman" pitchFamily="18" charset="0"/>
              </a:rPr>
              <a:t>, ОЦЕНОЧНЫЕ ЗНАЧЕНИЯ И </a:t>
            </a:r>
            <a:r>
              <a:rPr lang="ru-RU" sz="2800" b="1" dirty="0" smtClean="0">
                <a:latin typeface="Times New Roman" pitchFamily="18" charset="0"/>
                <a:cs typeface="Times New Roman" pitchFamily="18" charset="0"/>
              </a:rPr>
              <a:t>ОШИБКИ» </a:t>
            </a:r>
            <a:br>
              <a:rPr lang="ru-RU" sz="2800" b="1"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доведен письмом </a:t>
            </a:r>
            <a:r>
              <a:rPr lang="ru-RU" sz="2800" b="1" dirty="0" smtClean="0">
                <a:latin typeface="Times New Roman" pitchFamily="18" charset="0"/>
                <a:cs typeface="Times New Roman" pitchFamily="18" charset="0"/>
              </a:rPr>
              <a:t/>
            </a:r>
            <a:br>
              <a:rPr lang="ru-RU" sz="2800" b="1"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Министерства </a:t>
            </a:r>
            <a:r>
              <a:rPr lang="ru-RU" sz="2800" dirty="0">
                <a:latin typeface="Times New Roman" pitchFamily="18" charset="0"/>
                <a:cs typeface="Times New Roman" pitchFamily="18" charset="0"/>
              </a:rPr>
              <a:t>финансов Российской Федерации </a:t>
            </a:r>
            <a:r>
              <a:rPr lang="ru-RU" sz="2800" dirty="0" smtClean="0">
                <a:latin typeface="Times New Roman" pitchFamily="18" charset="0"/>
                <a:cs typeface="Times New Roman" pitchFamily="18" charset="0"/>
              </a:rPr>
              <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от </a:t>
            </a:r>
            <a:r>
              <a:rPr lang="ru-RU" sz="2800" dirty="0">
                <a:latin typeface="Times New Roman" pitchFamily="18" charset="0"/>
                <a:cs typeface="Times New Roman" pitchFamily="18" charset="0"/>
              </a:rPr>
              <a:t>31.08.2018 </a:t>
            </a:r>
            <a:r>
              <a:rPr lang="en-US" sz="2800" dirty="0">
                <a:latin typeface="Times New Roman" pitchFamily="18" charset="0"/>
                <a:cs typeface="Times New Roman" pitchFamily="18" charset="0"/>
              </a:rPr>
              <a:t>N 02-06-07/62480</a:t>
            </a:r>
            <a:r>
              <a:rPr lang="ru-RU" sz="2800" dirty="0">
                <a:latin typeface="Times New Roman" pitchFamily="18" charset="0"/>
                <a:cs typeface="Times New Roman" pitchFamily="18" charset="0"/>
              </a:rPr>
              <a:t> </a:t>
            </a:r>
            <a:r>
              <a:rPr lang="ru-RU" sz="2800" b="1" dirty="0"/>
              <a:t/>
            </a:r>
            <a:br>
              <a:rPr lang="ru-RU" sz="2800" b="1" dirty="0"/>
            </a:br>
            <a:r>
              <a:rPr lang="ru-RU" sz="2800" dirty="0"/>
              <a:t/>
            </a:r>
            <a:br>
              <a:rPr lang="ru-RU" sz="2800" dirty="0"/>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4035910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6120680"/>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2800" dirty="0"/>
              <a:t> </a:t>
            </a:r>
            <a:r>
              <a:rPr lang="ru-RU" sz="2800" dirty="0">
                <a:latin typeface="Times New Roman" pitchFamily="18" charset="0"/>
                <a:cs typeface="Times New Roman" pitchFamily="18" charset="0"/>
              </a:rPr>
              <a:t>С</a:t>
            </a:r>
            <a:r>
              <a:rPr lang="ru-RU" sz="2800" dirty="0" smtClean="0">
                <a:latin typeface="Times New Roman" pitchFamily="18" charset="0"/>
                <a:cs typeface="Times New Roman" pitchFamily="18" charset="0"/>
              </a:rPr>
              <a:t>тандарт </a:t>
            </a:r>
            <a:r>
              <a:rPr lang="ru-RU" sz="2800" b="1" dirty="0" smtClean="0">
                <a:latin typeface="Times New Roman" pitchFamily="18" charset="0"/>
                <a:cs typeface="Times New Roman" pitchFamily="18" charset="0"/>
              </a:rPr>
              <a:t>разработан </a:t>
            </a:r>
            <a:r>
              <a:rPr lang="ru-RU" sz="2800" dirty="0" smtClean="0">
                <a:latin typeface="Times New Roman" pitchFamily="18" charset="0"/>
                <a:cs typeface="Times New Roman" pitchFamily="18" charset="0"/>
              </a:rPr>
              <a:t>в целях</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обеспечения </a:t>
            </a:r>
            <a:r>
              <a:rPr lang="ru-RU" sz="2800" dirty="0">
                <a:latin typeface="Times New Roman" pitchFamily="18" charset="0"/>
                <a:cs typeface="Times New Roman" pitchFamily="18" charset="0"/>
              </a:rPr>
              <a:t>единства </a:t>
            </a:r>
            <a:r>
              <a:rPr lang="ru-RU" sz="2800" dirty="0" smtClean="0">
                <a:latin typeface="Times New Roman" pitchFamily="18" charset="0"/>
                <a:cs typeface="Times New Roman" pitchFamily="18" charset="0"/>
              </a:rPr>
              <a:t>системы требований:</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 к </a:t>
            </a:r>
            <a:r>
              <a:rPr lang="ru-RU" sz="2800" dirty="0">
                <a:latin typeface="Times New Roman" pitchFamily="18" charset="0"/>
                <a:cs typeface="Times New Roman" pitchFamily="18" charset="0"/>
              </a:rPr>
              <a:t>бухгалтерскому учету государственных (муниципальных) бюджетных и автономных учреждений, бюджетному учету активов и </a:t>
            </a:r>
            <a:r>
              <a:rPr lang="ru-RU" sz="2800" dirty="0" smtClean="0">
                <a:latin typeface="Times New Roman" pitchFamily="18" charset="0"/>
                <a:cs typeface="Times New Roman" pitchFamily="18" charset="0"/>
              </a:rPr>
              <a:t>обязательств, а также операций</a:t>
            </a:r>
            <a:r>
              <a:rPr lang="ru-RU" sz="2800" dirty="0">
                <a:latin typeface="Times New Roman" pitchFamily="18" charset="0"/>
                <a:cs typeface="Times New Roman" pitchFamily="18" charset="0"/>
              </a:rPr>
              <a:t>, изменяющих указанные активы и </a:t>
            </a:r>
            <a:r>
              <a:rPr lang="ru-RU" sz="2800" dirty="0" smtClean="0">
                <a:latin typeface="Times New Roman" pitchFamily="18" charset="0"/>
                <a:cs typeface="Times New Roman" pitchFamily="18" charset="0"/>
              </a:rPr>
              <a:t>обязательства;</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к </a:t>
            </a:r>
            <a:r>
              <a:rPr lang="ru-RU" sz="2800" dirty="0">
                <a:latin typeface="Times New Roman" pitchFamily="18" charset="0"/>
                <a:cs typeface="Times New Roman" pitchFamily="18" charset="0"/>
              </a:rPr>
              <a:t>формированию информации об объектах бухгалтерского учета, бухгалтерской (финансовой) отчетности государственных (муниципальных) бюджетных и автономных учреждений, бюджетной </a:t>
            </a:r>
            <a:r>
              <a:rPr lang="ru-RU" sz="2800" dirty="0" smtClean="0">
                <a:latin typeface="Times New Roman" pitchFamily="18" charset="0"/>
                <a:cs typeface="Times New Roman" pitchFamily="18" charset="0"/>
              </a:rPr>
              <a:t>отчетности.</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p>
        </p:txBody>
      </p:sp>
    </p:spTree>
    <p:extLst>
      <p:ext uri="{BB962C8B-B14F-4D97-AF65-F5344CB8AC3E}">
        <p14:creationId xmlns:p14="http://schemas.microsoft.com/office/powerpoint/2010/main" val="1432989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229600" cy="4104456"/>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2800" dirty="0"/>
              <a:t> </a:t>
            </a:r>
            <a:r>
              <a:rPr lang="ru-RU" sz="2800" dirty="0" smtClean="0"/>
              <a:t> </a:t>
            </a:r>
            <a:br>
              <a:rPr lang="ru-RU" sz="2800" dirty="0" smtClean="0"/>
            </a:br>
            <a:r>
              <a:rPr lang="ru-RU" sz="2800" dirty="0" smtClean="0">
                <a:latin typeface="Times New Roman" pitchFamily="18" charset="0"/>
                <a:cs typeface="Times New Roman" pitchFamily="18" charset="0"/>
              </a:rPr>
              <a:t>Стандарт </a:t>
            </a:r>
            <a:r>
              <a:rPr lang="ru-RU" sz="2800" b="1" dirty="0" smtClean="0">
                <a:latin typeface="Times New Roman" pitchFamily="18" charset="0"/>
                <a:cs typeface="Times New Roman" pitchFamily="18" charset="0"/>
              </a:rPr>
              <a:t>устанавливает</a:t>
            </a:r>
            <a:r>
              <a:rPr lang="ru-RU" sz="2800" dirty="0" smtClean="0">
                <a:latin typeface="Times New Roman" pitchFamily="18" charset="0"/>
                <a:cs typeface="Times New Roman" pitchFamily="18" charset="0"/>
              </a:rPr>
              <a:t> </a:t>
            </a:r>
            <a:r>
              <a:rPr lang="ru-RU" sz="2800" dirty="0">
                <a:latin typeface="Times New Roman" pitchFamily="18" charset="0"/>
                <a:cs typeface="Times New Roman" pitchFamily="18" charset="0"/>
              </a:rPr>
              <a:t>единые:</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-требования </a:t>
            </a:r>
            <a:r>
              <a:rPr lang="ru-RU" sz="2800" dirty="0">
                <a:latin typeface="Times New Roman" pitchFamily="18" charset="0"/>
                <a:cs typeface="Times New Roman" pitchFamily="18" charset="0"/>
              </a:rPr>
              <a:t>к формированию, утверждению и изменению учетной политики;</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rPr>
              <a:t>- правила </a:t>
            </a:r>
            <a:r>
              <a:rPr lang="ru-RU" sz="2800" dirty="0">
                <a:latin typeface="Times New Roman" pitchFamily="18" charset="0"/>
                <a:cs typeface="Times New Roman" pitchFamily="18" charset="0"/>
              </a:rPr>
              <a:t>отражения в бухгалтерской (финансовой) отчетности:</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а) последствий изменения учетной </a:t>
            </a:r>
            <a:r>
              <a:rPr lang="ru-RU" sz="2800" dirty="0" smtClean="0">
                <a:latin typeface="Times New Roman" pitchFamily="18" charset="0"/>
                <a:cs typeface="Times New Roman" pitchFamily="18" charset="0"/>
              </a:rPr>
              <a:t>политики;</a:t>
            </a:r>
            <a:br>
              <a:rPr lang="ru-RU" sz="2800" dirty="0" smtClean="0">
                <a:latin typeface="Times New Roman" pitchFamily="18" charset="0"/>
                <a:cs typeface="Times New Roman" pitchFamily="18" charset="0"/>
              </a:rPr>
            </a:br>
            <a:r>
              <a:rPr lang="ru-RU" sz="2800" dirty="0" smtClean="0">
                <a:latin typeface="Times New Roman" pitchFamily="18" charset="0"/>
                <a:cs typeface="Times New Roman" pitchFamily="18" charset="0"/>
              </a:rPr>
              <a:t>б</a:t>
            </a:r>
            <a:r>
              <a:rPr lang="ru-RU" sz="2800" dirty="0">
                <a:latin typeface="Times New Roman" pitchFamily="18" charset="0"/>
                <a:cs typeface="Times New Roman" pitchFamily="18" charset="0"/>
              </a:rPr>
              <a:t>) оценочных значений;</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в) исправлений ошибок.</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472108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229600" cy="3744416"/>
          </a:xfrm>
          <a:ln w="76200">
            <a:solidFill>
              <a:srgbClr val="00B0F0"/>
            </a:solidFill>
          </a:ln>
        </p:spPr>
        <p:txBody>
          <a:bodyPr>
            <a:noAutofit/>
          </a:bodyPr>
          <a:lstStyle/>
          <a:p>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1800" b="1" dirty="0" smtClean="0">
                <a:latin typeface="Times New Roman" pitchFamily="18" charset="0"/>
                <a:cs typeface="Times New Roman" pitchFamily="18" charset="0"/>
              </a:rPr>
              <a:t/>
            </a:r>
            <a:br>
              <a:rPr lang="ru-RU" sz="1800" b="1" dirty="0" smtClean="0">
                <a:latin typeface="Times New Roman" pitchFamily="18" charset="0"/>
                <a:cs typeface="Times New Roman" pitchFamily="18" charset="0"/>
              </a:rPr>
            </a:br>
            <a:r>
              <a:rPr lang="ru-RU" sz="2800" dirty="0" smtClean="0"/>
              <a:t> </a:t>
            </a:r>
            <a:br>
              <a:rPr lang="ru-RU" sz="2800" dirty="0" smtClean="0"/>
            </a:br>
            <a:r>
              <a:rPr lang="ru-RU" sz="2800" dirty="0"/>
              <a:t/>
            </a:r>
            <a:br>
              <a:rPr lang="ru-RU" sz="2800" dirty="0"/>
            </a:br>
            <a:r>
              <a:rPr lang="ru-RU" sz="2800" dirty="0" smtClean="0">
                <a:latin typeface="Times New Roman" pitchFamily="18" charset="0"/>
                <a:cs typeface="Times New Roman" pitchFamily="18" charset="0"/>
              </a:rPr>
              <a:t>Стандарт </a:t>
            </a:r>
            <a:r>
              <a:rPr lang="ru-RU" sz="2800" b="1" dirty="0" smtClean="0">
                <a:latin typeface="Times New Roman" pitchFamily="18" charset="0"/>
                <a:cs typeface="Times New Roman" pitchFamily="18" charset="0"/>
              </a:rPr>
              <a:t>применяется</a:t>
            </a:r>
            <a:r>
              <a:rPr lang="ru-RU" sz="2800" b="1" dirty="0">
                <a:latin typeface="Times New Roman" pitchFamily="18" charset="0"/>
                <a:cs typeface="Times New Roman" pitchFamily="18" charset="0"/>
              </a:rPr>
              <a:t>:</a:t>
            </a: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a:latin typeface="Times New Roman" pitchFamily="18" charset="0"/>
                <a:cs typeface="Times New Roman" pitchFamily="18" charset="0"/>
              </a:rPr>
              <a:t>одновременно с применением </a:t>
            </a:r>
            <a:r>
              <a:rPr lang="ru-RU" sz="2800" dirty="0" smtClean="0">
                <a:latin typeface="Times New Roman" pitchFamily="18" charset="0"/>
                <a:cs typeface="Times New Roman" pitchFamily="18" charset="0"/>
              </a:rPr>
              <a:t>положений ФСБУ №256н «Концептуальные основы бухгалтерского учета и отчетности организаций государственного сектора» и  Инструкциями о порядке составления, представления годовой, квартальной бухгалтерской отчетности государственных (муниципальных) бюджетных и автономных учреждений-33н, 191н.</a:t>
            </a:r>
            <a:br>
              <a:rPr lang="ru-RU" sz="2800" dirty="0" smtClean="0">
                <a:latin typeface="Times New Roman" pitchFamily="18" charset="0"/>
                <a:cs typeface="Times New Roman" pitchFamily="18" charset="0"/>
              </a:rPr>
            </a:br>
            <a:r>
              <a:rPr lang="ru-RU" sz="2800" dirty="0">
                <a:latin typeface="Times New Roman" pitchFamily="18" charset="0"/>
                <a:cs typeface="Times New Roman" pitchFamily="18" charset="0"/>
              </a:rPr>
              <a:t/>
            </a:r>
            <a:br>
              <a:rPr lang="ru-RU" sz="2800" dirty="0">
                <a:latin typeface="Times New Roman" pitchFamily="18" charset="0"/>
                <a:cs typeface="Times New Roman" pitchFamily="18" charset="0"/>
              </a:rPr>
            </a:br>
            <a:r>
              <a:rPr lang="ru-RU" sz="2800" dirty="0" smtClean="0">
                <a:latin typeface="Times New Roman" pitchFamily="18" charset="0"/>
                <a:cs typeface="Times New Roman" pitchFamily="18" charset="0"/>
                <a:hlinkClick r:id="rId2"/>
              </a:rPr>
              <a:t/>
            </a:r>
            <a:br>
              <a:rPr lang="ru-RU" sz="2800" dirty="0" smtClean="0">
                <a:latin typeface="Times New Roman" pitchFamily="18" charset="0"/>
                <a:cs typeface="Times New Roman" pitchFamily="18" charset="0"/>
                <a:hlinkClick r:id="rId2"/>
              </a:rPr>
            </a:b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3605145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92696"/>
            <a:ext cx="8229600" cy="5256584"/>
          </a:xfrm>
          <a:ln w="76200">
            <a:solidFill>
              <a:srgbClr val="00B0F0"/>
            </a:solidFill>
          </a:ln>
        </p:spPr>
        <p:txBody>
          <a:bodyPr>
            <a:noAutofit/>
          </a:bodyPr>
          <a:lstStyle/>
          <a:p>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При </a:t>
            </a:r>
            <a:r>
              <a:rPr lang="ru-RU" sz="2400" dirty="0">
                <a:latin typeface="Times New Roman" pitchFamily="18" charset="0"/>
                <a:cs typeface="Times New Roman" pitchFamily="18" charset="0"/>
              </a:rPr>
              <a:t>этом положения </a:t>
            </a:r>
            <a:r>
              <a:rPr lang="ru-RU" sz="2400" dirty="0" smtClean="0">
                <a:latin typeface="Times New Roman" pitchFamily="18" charset="0"/>
                <a:cs typeface="Times New Roman" pitchFamily="18" charset="0"/>
              </a:rPr>
              <a:t>стандарта о </a:t>
            </a:r>
            <a:r>
              <a:rPr lang="ru-RU" sz="2400" dirty="0">
                <a:latin typeface="Times New Roman" pitchFamily="18" charset="0"/>
                <a:cs typeface="Times New Roman" pitchFamily="18" charset="0"/>
              </a:rPr>
              <a:t>требованиях к порядку формирования учетной политики </a:t>
            </a:r>
            <a:r>
              <a:rPr lang="ru-RU" sz="2400" b="1" dirty="0" smtClean="0">
                <a:latin typeface="Times New Roman" pitchFamily="18" charset="0"/>
                <a:cs typeface="Times New Roman" pitchFamily="18" charset="0"/>
              </a:rPr>
              <a:t>содержатся </a:t>
            </a:r>
            <a:r>
              <a:rPr lang="ru-RU" sz="2400" b="1" dirty="0">
                <a:latin typeface="Times New Roman" pitchFamily="18" charset="0"/>
                <a:cs typeface="Times New Roman" pitchFamily="18" charset="0"/>
              </a:rPr>
              <a:t>в совокупности </a:t>
            </a:r>
            <a:r>
              <a:rPr lang="ru-RU" sz="2400" dirty="0">
                <a:latin typeface="Times New Roman" pitchFamily="18" charset="0"/>
                <a:cs typeface="Times New Roman" pitchFamily="18" charset="0"/>
              </a:rPr>
              <a:t>нормативных правовых актов, регулирующих ведение бухгалтерского учета и составление бухгалтерской (финансовой</a:t>
            </a:r>
            <a:r>
              <a:rPr lang="ru-RU" sz="2400" dirty="0" smtClean="0">
                <a:latin typeface="Times New Roman" pitchFamily="18" charset="0"/>
                <a:cs typeface="Times New Roman" pitchFamily="18" charset="0"/>
              </a:rPr>
              <a:t>)  отчетности, таких как:</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1. №</a:t>
            </a:r>
            <a:r>
              <a:rPr lang="ru-RU" sz="2400" dirty="0">
                <a:latin typeface="Times New Roman" pitchFamily="18" charset="0"/>
                <a:cs typeface="Times New Roman" pitchFamily="18" charset="0"/>
              </a:rPr>
              <a:t>256н «Концептуальные основы бухгалтерского учета и отчетности организаций государственного сектора</a:t>
            </a:r>
            <a:r>
              <a:rPr lang="ru-RU" sz="2400" dirty="0" smtClean="0">
                <a:latin typeface="Times New Roman" pitchFamily="18" charset="0"/>
                <a:cs typeface="Times New Roman" pitchFamily="18" charset="0"/>
              </a:rPr>
              <a:t>»;</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2. №257н «Основные средства»;</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3. № 277н «Информация о связанных сторонах»;</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4. №34н «Непроизведенные активы»; </a:t>
            </a:r>
            <a:br>
              <a:rPr lang="ru-RU" sz="2400" dirty="0" smtClean="0">
                <a:latin typeface="Times New Roman" pitchFamily="18" charset="0"/>
                <a:cs typeface="Times New Roman" pitchFamily="18" charset="0"/>
              </a:rPr>
            </a:b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305016877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4458</TotalTime>
  <Words>423</Words>
  <Application>Microsoft Office PowerPoint</Application>
  <PresentationFormat>Экран (4:3)</PresentationFormat>
  <Paragraphs>75</Paragraphs>
  <Slides>29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29</vt:i4>
      </vt:variant>
    </vt:vector>
  </HeadingPairs>
  <TitlesOfParts>
    <vt:vector size="30" baseType="lpstr">
      <vt:lpstr>Тема Office</vt:lpstr>
      <vt:lpstr>Применение федеральных стандартов бухгалтерского учета в государственном секторе с 2019 года</vt:lpstr>
      <vt:lpstr>Приказ Минфина РФ от 28.02.2018 № 36н  «Программа разработки федеральных стандартов бухгалтерского учета для организаций государственного сектора на 2018-2020гг» </vt:lpstr>
      <vt:lpstr> Из утвержденных Приказами Минфина РФ вступают в силу с 1 января 2019 года следующие федеральные стандарты бухгалтерского учета для организаций государственного сектора:    </vt:lpstr>
      <vt:lpstr> ФСБУ от 30.12.2017 №274н   «Учетная политика, оценочная значение и ошибки»  </vt:lpstr>
      <vt:lpstr> МЕТОДИЧЕСКИЕ РЕКОМЕНДАЦИИ ПО ПРИМЕНЕНИЮ ФСБУ для ОГС «УЧЕТНАЯ  ПОЛИТИКА, ОЦЕНОЧНЫЕ ЗНАЧЕНИЯ И ОШИБКИ»  доведен письмом  Министерства финансов Российской Федерации  от 31.08.2018 N 02-06-07/62480   </vt:lpstr>
      <vt:lpstr>  Стандарт разработан в целях обеспечения единства системы требований: - к бухгалтерскому учету государственных (муниципальных) бюджетных и автономных учреждений, бюджетному учету активов и обязательств, а также операций, изменяющих указанные активы и обязательства; - к формированию информации об объектах бухгалтерского учета, бухгалтерской (финансовой) отчетности государственных (муниципальных) бюджетных и автономных учреждений, бюджетной отчетности.  </vt:lpstr>
      <vt:lpstr>    Стандарт устанавливает единые: -требования к формированию, утверждению и изменению учетной политики; - правила отражения в бухгалтерской (финансовой) отчетности: а) последствий изменения учетной политики; б) оценочных значений; в) исправлений ошибок.  </vt:lpstr>
      <vt:lpstr>     Стандарт применяется: одновременно с применением положений ФСБУ №256н «Концептуальные основы бухгалтерского учета и отчетности организаций государственного сектора» и  Инструкциями о порядке составления, представления годовой, квартальной бухгалтерской отчетности государственных (муниципальных) бюджетных и автономных учреждений-33н, 191н.   </vt:lpstr>
      <vt:lpstr> При этом положения стандарта о требованиях к порядку формирования учетной политики содержатся в совокупности нормативных правовых актов, регулирующих ведение бухгалтерского учета и составление бухгалтерской (финансовой)  отчетности, таких как:  1. №256н «Концептуальные основы бухгалтерского учета и отчетности организаций государственного сектора»;  2. №257н «Основные средства»;  3. № 277н «Информация о связанных сторонах»;  4. №34н «Непроизведенные активы»;  </vt:lpstr>
      <vt:lpstr>       5. №124н «Резервы. Раскрытие информации об условных обязательствах и условных активах»;  6. №157н «Инструкции  по применению Единого плана счетов бухгалтерского учета для органов государственной власти (государственных органов), органов местного самоуправления, органов управления государственными внебюджетными фондами, государственных академий наук, государственных (муниципальных) учреждений».     </vt:lpstr>
      <vt:lpstr>  Учетная политика - это совокупность принятых актами субъекта учета (документами учетной политики) способов (конкретных принципов, методов, процедур, правил), ведения бухгалтерского учета, подготовки и представления бухгалтерской (финансовой) отчетности.  </vt:lpstr>
      <vt:lpstr>    Обращаем внимание, что обязательный состав положений документов учетной политики, в случае принятия соответствующих решений, содержат нормативные правовые акты, регулирующие ведение бухгалтерского учета и составление бухгалтерской (финансовой) отчетности, федеральные стандарты бухгалтерского учета для организаций государственного сектора, которые предусматривают в целях организации и ведения бухгалтерского учета обязательное утверждение в рамках формирования учетной политики ряда положений (документов учетной политики).   </vt:lpstr>
      <vt:lpstr>    Если нормативными правовыми актами, регулирующими ведение бухгалтерского учета и составление бухгалтерской (финансовой) отчетности предусмотрен выбор нескольких методов ведения бухгалтерского учета, то необходимо выбрать конкретный метод и установить его в рамках своей учетной политики.   </vt:lpstr>
      <vt:lpstr>    Например: в ФСБУ «Концептуальные основы» предусмотрены 2 метода определения справедливой стоимости для различных видов  активов и обязательств (метод рыночных  цен или метод амортизированной стоимости замещения); в ФСБУ «Основные средства» – 3 метода начисления амортизации на объекты основных средств (линейный метод, метод уменьшаемого остатка, пропорционально объему продукции). В документах учетной политики, в обязательном порядке должны содержать положения, определяющие один из указанных методов для отдельных видов объектов бухгалтерского учета.   </vt:lpstr>
      <vt:lpstr>   В соответствии со статьей 29 федерального закона №402-ФЗ «О бухгалтерском учете» и пункта 22 настоящего федерального  стандарта срок хранения документов учетной политики не менее пяти лет после года, в котором они использовались при ведении бухгалтерского учета и (или) для составления бухгалтерской (финансовой) отчетности в последний раз.   Учетная политика применяется последовательно из года в год.  </vt:lpstr>
      <vt:lpstr>   Изменение учетной политики в течение отчетного года, не связанное с изменением законодательства Российской Федерации о бухгалтерском учете, федеральных и (или) отраслевых стандартов, принятием и (или) изменением нормативных правовых актов, регулирующих ведение бухгалтерского учета и составление бухгалтерской (финансовой) отчетности, производится субъектом учета по согласованию с органом, осуществляющим функции и полномочия учредителя, и с финансовым органом соответствующего публично-правового образования.  </vt:lpstr>
      <vt:lpstr>Предусмотрено два варианта применения измененной учетной политики:  1). перспективное- к фактам хозяйственной жизни, возникающим после даты соответствующего изменения учетной политики.  2). ретроспективное- к фактам хозяйственной жизни таким образом, как если бы измененная учетная политика применялась с момента возникновения соответствующего факта хозяйственной жизни. Ретроспективное применение измененной учетной политики выполняется путем корректировки сравнительных показателей бухгалтерской (финансовой) отчетности за предшествующий год (годы).</vt:lpstr>
      <vt:lpstr>Раскрытие в бухгалтерской (финансовой) отчетности информации о положениях учетной политики субъекта учета (о применяемых способах ведения бухгалтерского учета, составе и содержании документов учетной политики) осуществляется согласно Инструкций 191н в «Сведениях об особенностях ведения бюджетного учета» (таблица №4) Пояснительной записки ф 0503160 и 33н  в «Сведениях об особенностях ведения учреждением бухгалтерского учета» ( таблица 4) Пояснительной записки к Балансу учреждения ф 0503760</vt:lpstr>
      <vt:lpstr>  Оценочное значение Многие показатели бухгалтерского учета и (или) бухгалтерской (финансовой) отчетности не поддаются точному определению, а могут быть лишь расчетно (оценочно) определены (оценены).  К оценочным значениям относятся: а) сроки полезного использования объектов основных средств, нематериальных активов, прав пользования активами (в том числе условно определенные по договорам аренды с неопределенным сроком аренды);  </vt:lpstr>
      <vt:lpstr>б) величины оценочных резервов (например, резервов на предстоящую оплату отпусков за фактически отработанное время отработанное время или компенсаций за неиспользованный отпуск, в том числе при увольнении, включая платежи на обязательное социальное страхование сотрудника (служащего) учреждения; резервов предстоящей оплаты по требованию покупателей гарантийного ремонта, текущего обслуживания в случаях, предусмотренных договором поставки); в) величины амортизационных отчислений; </vt:lpstr>
      <vt:lpstr>г) величины стоимости нефинансовых активов в случаях, предусмотренных федеральными и (или) отраслевыми стандартами бухгалтерского учета для организаций государственного сектора (например, стоимостные значения справедливых стоимостей нефинансовых активов; д) иные значения показателей, рассчитываемые или приблизительно (оценочно) определяемые на основе экспертных заключений (профессиональных суждений) при отсутствии точного способа их определения (расчетная оценка). </vt:lpstr>
      <vt:lpstr>Например, оценка ожидаемых доходов от предоставления имущества в аренду (доходов будущих периодов), прогнозные показатели доходов бюджета, оценка безнадежных долгов (сомнительной задолженности) по налоговым (неналоговым) доходам. </vt:lpstr>
      <vt:lpstr>Пересмотр (корректировка) оценочных значений, в результате появления новой информации, накопления опыта, вследствие изменения допущений, обстоятельств, или последующих событий (в том числе изменение информации), на основе которых были определены суммовые величины оценочных значений, не является исправлением ошибки и изменением учетной политики.  Информация о таких корректировках не подлежит раскрытию в бухгалтерской (финансовой) отчетности.</vt:lpstr>
      <vt:lpstr>Изменение оценочного значения отражается в бухгалтерской (финансовой) отчетности перспективно. Изменение метода определения (расчета) оценочного значения является изменением учетной политики и подлежит раскрытию в бухгалтерской (финансовой) отчетности субъекта учета путем ретроспективного применения измененной учетной политики.</vt:lpstr>
      <vt:lpstr> Ошибкой в бухгалтерской (финансовой) отчетности считается пропуск и (или) искажение, возникшее при ведении бухгалтерского учета и (или) формировании бухгалтерской (финансовой) отчетности в результате неправильного использования или неиспользования информации о фактах хозяйственной жизни отчетного периода, которая была доступна на дату подписания бухгалтерской (финансовой) отчетности и должна была быть получена и использована при подготовке бухгалтерской (финансовой) отчетности.  Датой подписания бухгалтерской (финансовой) отчетности считается дата подписания полного комплекта бухгалтерской (финансовой) отчетности. </vt:lpstr>
      <vt:lpstr>Ошибка отчетного периода классифицируется в зависимости от периода, в котором она была допущена: ошибка отчетного года и ошибка прошлых лет.</vt:lpstr>
      <vt:lpstr>  В случае когда ошибка в бухгалтерской (финансовой) отчетности была допущена при ведении бухгалтерского учета, ее исправление осуществляется дополнительной бухгалтерской записью либо бухгалтерской записью способом "Красное сторно" и с формированием бухгалтерской (финансовой) отчетности с учетом выявленных ошибок (корректировки) бухгалтерской (финансовой) отчетности.  </vt:lpstr>
      <vt:lpstr>  В случае когда ошибка в бухгалтерской (финансовой) отчетности была допущена при формировании бухгалтерской (финансовой) отчетности, в том числе консолидированной, такая ошибка уточняется посредством корректировки бухгалтерской (финансовой) отчетности и формированием уточненной бухгалтерской (финансовой) отчетности) и раскрытием информации в бухгалтерской (финансовой) отчетности.  </vt:lpstr>
      <vt:lpstr>  Напомним,  что  уже с 1 января 2018 года вступили в силу  следующие федеральные  стандарты бухгалтерского  учета для организаций государственного сектора, утвержденные приказами Минфина России: 1. от 31.12.2016 №257н  «Основные средства»;   2.  от 31.12.2016 №259н «Обесценение активов»;   3.  от 31.12.2016 №256н «Концептуальные основы бухгалтерского учета и отчетности организаций государственного сектора»;   4.  от 31.12.2016 №258н «Аренда»;  5. от 31.12.2016 №260н «Представление бухгалтерской (финансовой) отчетности».   В связи с этим Минфином России направлялись  письма и методические указания по их применению как в переходный период (первое применение), так и для дальнейшей работы. Показатели годовой отчетности за 2018 год должны быть составлены с учетом требований федеральных стандартов.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Применение федеральных стандартов бухгалтерского учета в государственном секторе с 2019 года</dc:title>
  <dc:creator>Хомушку Урана Данзы-Белековна</dc:creator>
  <cp:lastModifiedBy>Хомушку Урана Данзы-Белековна</cp:lastModifiedBy>
  <cp:revision>53</cp:revision>
  <cp:lastPrinted>2018-11-20T09:01:32Z</cp:lastPrinted>
  <dcterms:created xsi:type="dcterms:W3CDTF">2018-11-16T03:36:45Z</dcterms:created>
  <dcterms:modified xsi:type="dcterms:W3CDTF">2018-11-30T11:38:10Z</dcterms:modified>
</cp:coreProperties>
</file>